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8" r:id="rId2"/>
    <p:sldId id="259" r:id="rId3"/>
    <p:sldId id="261" r:id="rId4"/>
    <p:sldId id="260" r:id="rId5"/>
    <p:sldId id="256" r:id="rId6"/>
    <p:sldId id="257" r:id="rId7"/>
  </p:sldIdLst>
  <p:sldSz cx="42803763" cy="302752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FEFD"/>
    <a:srgbClr val="F6FAF5"/>
    <a:srgbClr val="F3BE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97419" autoAdjust="0"/>
  </p:normalViewPr>
  <p:slideViewPr>
    <p:cSldViewPr snapToGrid="0">
      <p:cViewPr varScale="1">
        <p:scale>
          <a:sx n="36" d="100"/>
          <a:sy n="36" d="100"/>
        </p:scale>
        <p:origin x="161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10282" y="4954765"/>
            <a:ext cx="36383199" cy="10540259"/>
          </a:xfrm>
        </p:spPr>
        <p:txBody>
          <a:bodyPr anchor="b"/>
          <a:lstStyle>
            <a:lvl1pPr algn="ctr">
              <a:defRPr sz="26488"/>
            </a:lvl1pPr>
          </a:lstStyle>
          <a:p>
            <a:r>
              <a:rPr lang="en-US"/>
              <a:t>Click to edit Master title style</a:t>
            </a:r>
            <a:endParaRPr lang="en-US" dirty="0"/>
          </a:p>
        </p:txBody>
      </p:sp>
      <p:sp>
        <p:nvSpPr>
          <p:cNvPr id="3" name="Subtitle 2"/>
          <p:cNvSpPr>
            <a:spLocks noGrp="1"/>
          </p:cNvSpPr>
          <p:nvPr>
            <p:ph type="subTitle" idx="1"/>
          </p:nvPr>
        </p:nvSpPr>
        <p:spPr>
          <a:xfrm>
            <a:off x="5350471" y="15901497"/>
            <a:ext cx="32102822" cy="7309499"/>
          </a:xfrm>
        </p:spPr>
        <p:txBody>
          <a:bodyPr/>
          <a:lstStyle>
            <a:lvl1pPr marL="0" indent="0" algn="ctr">
              <a:buNone/>
              <a:defRPr sz="10595"/>
            </a:lvl1pPr>
            <a:lvl2pPr marL="2018355" indent="0" algn="ctr">
              <a:buNone/>
              <a:defRPr sz="8829"/>
            </a:lvl2pPr>
            <a:lvl3pPr marL="4036710" indent="0" algn="ctr">
              <a:buNone/>
              <a:defRPr sz="7946"/>
            </a:lvl3pPr>
            <a:lvl4pPr marL="6055065" indent="0" algn="ctr">
              <a:buNone/>
              <a:defRPr sz="7063"/>
            </a:lvl4pPr>
            <a:lvl5pPr marL="8073420" indent="0" algn="ctr">
              <a:buNone/>
              <a:defRPr sz="7063"/>
            </a:lvl5pPr>
            <a:lvl6pPr marL="10091776" indent="0" algn="ctr">
              <a:buNone/>
              <a:defRPr sz="7063"/>
            </a:lvl6pPr>
            <a:lvl7pPr marL="12110131" indent="0" algn="ctr">
              <a:buNone/>
              <a:defRPr sz="7063"/>
            </a:lvl7pPr>
            <a:lvl8pPr marL="14128486" indent="0" algn="ctr">
              <a:buNone/>
              <a:defRPr sz="7063"/>
            </a:lvl8pPr>
            <a:lvl9pPr marL="16146841" indent="0" algn="ctr">
              <a:buNone/>
              <a:defRPr sz="706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C05C8C8-F3E2-451E-AB96-36ABD67FEBAF}" type="datetimeFigureOut">
              <a:rPr lang="en-IE" smtClean="0"/>
              <a:t>12/05/2024</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45E5A643-5A08-4419-A4E0-4F2497A054E3}" type="slidenum">
              <a:rPr lang="en-IE" smtClean="0"/>
              <a:t>‹#›</a:t>
            </a:fld>
            <a:endParaRPr lang="en-IE"/>
          </a:p>
        </p:txBody>
      </p:sp>
    </p:spTree>
    <p:extLst>
      <p:ext uri="{BB962C8B-B14F-4D97-AF65-F5344CB8AC3E}">
        <p14:creationId xmlns:p14="http://schemas.microsoft.com/office/powerpoint/2010/main" val="2475448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05C8C8-F3E2-451E-AB96-36ABD67FEBAF}" type="datetimeFigureOut">
              <a:rPr lang="en-IE" smtClean="0"/>
              <a:t>12/05/2024</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45E5A643-5A08-4419-A4E0-4F2497A054E3}" type="slidenum">
              <a:rPr lang="en-IE" smtClean="0"/>
              <a:t>‹#›</a:t>
            </a:fld>
            <a:endParaRPr lang="en-IE"/>
          </a:p>
        </p:txBody>
      </p:sp>
    </p:spTree>
    <p:extLst>
      <p:ext uri="{BB962C8B-B14F-4D97-AF65-F5344CB8AC3E}">
        <p14:creationId xmlns:p14="http://schemas.microsoft.com/office/powerpoint/2010/main" val="495512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0631445" y="1611875"/>
            <a:ext cx="9229561" cy="256568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42761" y="1611875"/>
            <a:ext cx="27153637" cy="256568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05C8C8-F3E2-451E-AB96-36ABD67FEBAF}" type="datetimeFigureOut">
              <a:rPr lang="en-IE" smtClean="0"/>
              <a:t>12/05/2024</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45E5A643-5A08-4419-A4E0-4F2497A054E3}" type="slidenum">
              <a:rPr lang="en-IE" smtClean="0"/>
              <a:t>‹#›</a:t>
            </a:fld>
            <a:endParaRPr lang="en-IE"/>
          </a:p>
        </p:txBody>
      </p:sp>
    </p:spTree>
    <p:extLst>
      <p:ext uri="{BB962C8B-B14F-4D97-AF65-F5344CB8AC3E}">
        <p14:creationId xmlns:p14="http://schemas.microsoft.com/office/powerpoint/2010/main" val="3459033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05C8C8-F3E2-451E-AB96-36ABD67FEBAF}" type="datetimeFigureOut">
              <a:rPr lang="en-IE" smtClean="0"/>
              <a:t>12/05/2024</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45E5A643-5A08-4419-A4E0-4F2497A054E3}" type="slidenum">
              <a:rPr lang="en-IE" smtClean="0"/>
              <a:t>‹#›</a:t>
            </a:fld>
            <a:endParaRPr lang="en-IE"/>
          </a:p>
        </p:txBody>
      </p:sp>
    </p:spTree>
    <p:extLst>
      <p:ext uri="{BB962C8B-B14F-4D97-AF65-F5344CB8AC3E}">
        <p14:creationId xmlns:p14="http://schemas.microsoft.com/office/powerpoint/2010/main" val="35467653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20467" y="7547788"/>
            <a:ext cx="36918246" cy="12593645"/>
          </a:xfrm>
        </p:spPr>
        <p:txBody>
          <a:bodyPr anchor="b"/>
          <a:lstStyle>
            <a:lvl1pPr>
              <a:defRPr sz="26488"/>
            </a:lvl1pPr>
          </a:lstStyle>
          <a:p>
            <a:r>
              <a:rPr lang="en-US"/>
              <a:t>Click to edit Master title style</a:t>
            </a:r>
            <a:endParaRPr lang="en-US" dirty="0"/>
          </a:p>
        </p:txBody>
      </p:sp>
      <p:sp>
        <p:nvSpPr>
          <p:cNvPr id="3" name="Text Placeholder 2"/>
          <p:cNvSpPr>
            <a:spLocks noGrp="1"/>
          </p:cNvSpPr>
          <p:nvPr>
            <p:ph type="body" idx="1"/>
          </p:nvPr>
        </p:nvSpPr>
        <p:spPr>
          <a:xfrm>
            <a:off x="2920467" y="20260574"/>
            <a:ext cx="36918246" cy="6622701"/>
          </a:xfrm>
        </p:spPr>
        <p:txBody>
          <a:bodyPr/>
          <a:lstStyle>
            <a:lvl1pPr marL="0" indent="0">
              <a:buNone/>
              <a:defRPr sz="10595">
                <a:solidFill>
                  <a:schemeClr val="tx1">
                    <a:tint val="82000"/>
                  </a:schemeClr>
                </a:solidFill>
              </a:defRPr>
            </a:lvl1pPr>
            <a:lvl2pPr marL="2018355" indent="0">
              <a:buNone/>
              <a:defRPr sz="8829">
                <a:solidFill>
                  <a:schemeClr val="tx1">
                    <a:tint val="82000"/>
                  </a:schemeClr>
                </a:solidFill>
              </a:defRPr>
            </a:lvl2pPr>
            <a:lvl3pPr marL="4036710" indent="0">
              <a:buNone/>
              <a:defRPr sz="7946">
                <a:solidFill>
                  <a:schemeClr val="tx1">
                    <a:tint val="82000"/>
                  </a:schemeClr>
                </a:solidFill>
              </a:defRPr>
            </a:lvl3pPr>
            <a:lvl4pPr marL="6055065" indent="0">
              <a:buNone/>
              <a:defRPr sz="7063">
                <a:solidFill>
                  <a:schemeClr val="tx1">
                    <a:tint val="82000"/>
                  </a:schemeClr>
                </a:solidFill>
              </a:defRPr>
            </a:lvl4pPr>
            <a:lvl5pPr marL="8073420" indent="0">
              <a:buNone/>
              <a:defRPr sz="7063">
                <a:solidFill>
                  <a:schemeClr val="tx1">
                    <a:tint val="82000"/>
                  </a:schemeClr>
                </a:solidFill>
              </a:defRPr>
            </a:lvl5pPr>
            <a:lvl6pPr marL="10091776" indent="0">
              <a:buNone/>
              <a:defRPr sz="7063">
                <a:solidFill>
                  <a:schemeClr val="tx1">
                    <a:tint val="82000"/>
                  </a:schemeClr>
                </a:solidFill>
              </a:defRPr>
            </a:lvl6pPr>
            <a:lvl7pPr marL="12110131" indent="0">
              <a:buNone/>
              <a:defRPr sz="7063">
                <a:solidFill>
                  <a:schemeClr val="tx1">
                    <a:tint val="82000"/>
                  </a:schemeClr>
                </a:solidFill>
              </a:defRPr>
            </a:lvl7pPr>
            <a:lvl8pPr marL="14128486" indent="0">
              <a:buNone/>
              <a:defRPr sz="7063">
                <a:solidFill>
                  <a:schemeClr val="tx1">
                    <a:tint val="82000"/>
                  </a:schemeClr>
                </a:solidFill>
              </a:defRPr>
            </a:lvl8pPr>
            <a:lvl9pPr marL="16146841" indent="0">
              <a:buNone/>
              <a:defRPr sz="7063">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05C8C8-F3E2-451E-AB96-36ABD67FEBAF}" type="datetimeFigureOut">
              <a:rPr lang="en-IE" smtClean="0"/>
              <a:t>12/05/2024</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45E5A643-5A08-4419-A4E0-4F2497A054E3}" type="slidenum">
              <a:rPr lang="en-IE" smtClean="0"/>
              <a:t>‹#›</a:t>
            </a:fld>
            <a:endParaRPr lang="en-IE"/>
          </a:p>
        </p:txBody>
      </p:sp>
    </p:spTree>
    <p:extLst>
      <p:ext uri="{BB962C8B-B14F-4D97-AF65-F5344CB8AC3E}">
        <p14:creationId xmlns:p14="http://schemas.microsoft.com/office/powerpoint/2010/main" val="4019498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942759" y="8059374"/>
            <a:ext cx="18191599" cy="192093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1669405" y="8059374"/>
            <a:ext cx="18191599" cy="192093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05C8C8-F3E2-451E-AB96-36ABD67FEBAF}" type="datetimeFigureOut">
              <a:rPr lang="en-IE" smtClean="0"/>
              <a:t>12/05/2024</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45E5A643-5A08-4419-A4E0-4F2497A054E3}" type="slidenum">
              <a:rPr lang="en-IE" smtClean="0"/>
              <a:t>‹#›</a:t>
            </a:fld>
            <a:endParaRPr lang="en-IE"/>
          </a:p>
        </p:txBody>
      </p:sp>
    </p:spTree>
    <p:extLst>
      <p:ext uri="{BB962C8B-B14F-4D97-AF65-F5344CB8AC3E}">
        <p14:creationId xmlns:p14="http://schemas.microsoft.com/office/powerpoint/2010/main" val="17317553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48334" y="1611882"/>
            <a:ext cx="36918246" cy="585180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948339" y="7421634"/>
            <a:ext cx="18107995" cy="3637228"/>
          </a:xfrm>
        </p:spPr>
        <p:txBody>
          <a:bodyPr anchor="b"/>
          <a:lstStyle>
            <a:lvl1pPr marL="0" indent="0">
              <a:buNone/>
              <a:defRPr sz="10595" b="1"/>
            </a:lvl1pPr>
            <a:lvl2pPr marL="2018355" indent="0">
              <a:buNone/>
              <a:defRPr sz="8829" b="1"/>
            </a:lvl2pPr>
            <a:lvl3pPr marL="4036710" indent="0">
              <a:buNone/>
              <a:defRPr sz="7946" b="1"/>
            </a:lvl3pPr>
            <a:lvl4pPr marL="6055065" indent="0">
              <a:buNone/>
              <a:defRPr sz="7063" b="1"/>
            </a:lvl4pPr>
            <a:lvl5pPr marL="8073420" indent="0">
              <a:buNone/>
              <a:defRPr sz="7063" b="1"/>
            </a:lvl5pPr>
            <a:lvl6pPr marL="10091776" indent="0">
              <a:buNone/>
              <a:defRPr sz="7063" b="1"/>
            </a:lvl6pPr>
            <a:lvl7pPr marL="12110131" indent="0">
              <a:buNone/>
              <a:defRPr sz="7063" b="1"/>
            </a:lvl7pPr>
            <a:lvl8pPr marL="14128486" indent="0">
              <a:buNone/>
              <a:defRPr sz="7063" b="1"/>
            </a:lvl8pPr>
            <a:lvl9pPr marL="16146841" indent="0">
              <a:buNone/>
              <a:defRPr sz="7063" b="1"/>
            </a:lvl9pPr>
          </a:lstStyle>
          <a:p>
            <a:pPr lvl="0"/>
            <a:r>
              <a:rPr lang="en-US"/>
              <a:t>Click to edit Master text styles</a:t>
            </a:r>
          </a:p>
        </p:txBody>
      </p:sp>
      <p:sp>
        <p:nvSpPr>
          <p:cNvPr id="4" name="Content Placeholder 3"/>
          <p:cNvSpPr>
            <a:spLocks noGrp="1"/>
          </p:cNvSpPr>
          <p:nvPr>
            <p:ph sz="half" idx="2"/>
          </p:nvPr>
        </p:nvSpPr>
        <p:spPr>
          <a:xfrm>
            <a:off x="2948339" y="11058863"/>
            <a:ext cx="18107995" cy="162659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1669408" y="7421634"/>
            <a:ext cx="18197174" cy="3637228"/>
          </a:xfrm>
        </p:spPr>
        <p:txBody>
          <a:bodyPr anchor="b"/>
          <a:lstStyle>
            <a:lvl1pPr marL="0" indent="0">
              <a:buNone/>
              <a:defRPr sz="10595" b="1"/>
            </a:lvl1pPr>
            <a:lvl2pPr marL="2018355" indent="0">
              <a:buNone/>
              <a:defRPr sz="8829" b="1"/>
            </a:lvl2pPr>
            <a:lvl3pPr marL="4036710" indent="0">
              <a:buNone/>
              <a:defRPr sz="7946" b="1"/>
            </a:lvl3pPr>
            <a:lvl4pPr marL="6055065" indent="0">
              <a:buNone/>
              <a:defRPr sz="7063" b="1"/>
            </a:lvl4pPr>
            <a:lvl5pPr marL="8073420" indent="0">
              <a:buNone/>
              <a:defRPr sz="7063" b="1"/>
            </a:lvl5pPr>
            <a:lvl6pPr marL="10091776" indent="0">
              <a:buNone/>
              <a:defRPr sz="7063" b="1"/>
            </a:lvl6pPr>
            <a:lvl7pPr marL="12110131" indent="0">
              <a:buNone/>
              <a:defRPr sz="7063" b="1"/>
            </a:lvl7pPr>
            <a:lvl8pPr marL="14128486" indent="0">
              <a:buNone/>
              <a:defRPr sz="7063" b="1"/>
            </a:lvl8pPr>
            <a:lvl9pPr marL="16146841" indent="0">
              <a:buNone/>
              <a:defRPr sz="7063" b="1"/>
            </a:lvl9pPr>
          </a:lstStyle>
          <a:p>
            <a:pPr lvl="0"/>
            <a:r>
              <a:rPr lang="en-US"/>
              <a:t>Click to edit Master text styles</a:t>
            </a:r>
          </a:p>
        </p:txBody>
      </p:sp>
      <p:sp>
        <p:nvSpPr>
          <p:cNvPr id="6" name="Content Placeholder 5"/>
          <p:cNvSpPr>
            <a:spLocks noGrp="1"/>
          </p:cNvSpPr>
          <p:nvPr>
            <p:ph sz="quarter" idx="4"/>
          </p:nvPr>
        </p:nvSpPr>
        <p:spPr>
          <a:xfrm>
            <a:off x="21669408" y="11058863"/>
            <a:ext cx="18197174" cy="162659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C05C8C8-F3E2-451E-AB96-36ABD67FEBAF}" type="datetimeFigureOut">
              <a:rPr lang="en-IE" smtClean="0"/>
              <a:t>12/05/2024</a:t>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45E5A643-5A08-4419-A4E0-4F2497A054E3}" type="slidenum">
              <a:rPr lang="en-IE" smtClean="0"/>
              <a:t>‹#›</a:t>
            </a:fld>
            <a:endParaRPr lang="en-IE"/>
          </a:p>
        </p:txBody>
      </p:sp>
    </p:spTree>
    <p:extLst>
      <p:ext uri="{BB962C8B-B14F-4D97-AF65-F5344CB8AC3E}">
        <p14:creationId xmlns:p14="http://schemas.microsoft.com/office/powerpoint/2010/main" val="891317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C05C8C8-F3E2-451E-AB96-36ABD67FEBAF}" type="datetimeFigureOut">
              <a:rPr lang="en-IE" smtClean="0"/>
              <a:t>12/05/2024</a:t>
            </a:fld>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45E5A643-5A08-4419-A4E0-4F2497A054E3}" type="slidenum">
              <a:rPr lang="en-IE" smtClean="0"/>
              <a:t>‹#›</a:t>
            </a:fld>
            <a:endParaRPr lang="en-IE"/>
          </a:p>
        </p:txBody>
      </p:sp>
    </p:spTree>
    <p:extLst>
      <p:ext uri="{BB962C8B-B14F-4D97-AF65-F5344CB8AC3E}">
        <p14:creationId xmlns:p14="http://schemas.microsoft.com/office/powerpoint/2010/main" val="2039107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05C8C8-F3E2-451E-AB96-36ABD67FEBAF}" type="datetimeFigureOut">
              <a:rPr lang="en-IE" smtClean="0"/>
              <a:t>12/05/2024</a:t>
            </a:fld>
            <a:endParaRPr lang="en-IE"/>
          </a:p>
        </p:txBody>
      </p:sp>
      <p:sp>
        <p:nvSpPr>
          <p:cNvPr id="3" name="Footer Placeholder 2"/>
          <p:cNvSpPr>
            <a:spLocks noGrp="1"/>
          </p:cNvSpPr>
          <p:nvPr>
            <p:ph type="ftr" sz="quarter" idx="11"/>
          </p:nvPr>
        </p:nvSpPr>
        <p:spPr/>
        <p:txBody>
          <a:bodyPr/>
          <a:lstStyle/>
          <a:p>
            <a:endParaRPr lang="en-IE"/>
          </a:p>
        </p:txBody>
      </p:sp>
      <p:sp>
        <p:nvSpPr>
          <p:cNvPr id="4" name="Slide Number Placeholder 3"/>
          <p:cNvSpPr>
            <a:spLocks noGrp="1"/>
          </p:cNvSpPr>
          <p:nvPr>
            <p:ph type="sldNum" sz="quarter" idx="12"/>
          </p:nvPr>
        </p:nvSpPr>
        <p:spPr/>
        <p:txBody>
          <a:bodyPr/>
          <a:lstStyle/>
          <a:p>
            <a:fld id="{45E5A643-5A08-4419-A4E0-4F2497A054E3}" type="slidenum">
              <a:rPr lang="en-IE" smtClean="0"/>
              <a:t>‹#›</a:t>
            </a:fld>
            <a:endParaRPr lang="en-IE"/>
          </a:p>
        </p:txBody>
      </p:sp>
    </p:spTree>
    <p:extLst>
      <p:ext uri="{BB962C8B-B14F-4D97-AF65-F5344CB8AC3E}">
        <p14:creationId xmlns:p14="http://schemas.microsoft.com/office/powerpoint/2010/main" val="1807569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48334" y="2018348"/>
            <a:ext cx="13805328" cy="7064216"/>
          </a:xfrm>
        </p:spPr>
        <p:txBody>
          <a:bodyPr anchor="b"/>
          <a:lstStyle>
            <a:lvl1pPr>
              <a:defRPr sz="14127"/>
            </a:lvl1pPr>
          </a:lstStyle>
          <a:p>
            <a:r>
              <a:rPr lang="en-US"/>
              <a:t>Click to edit Master title style</a:t>
            </a:r>
            <a:endParaRPr lang="en-US" dirty="0"/>
          </a:p>
        </p:txBody>
      </p:sp>
      <p:sp>
        <p:nvSpPr>
          <p:cNvPr id="3" name="Content Placeholder 2"/>
          <p:cNvSpPr>
            <a:spLocks noGrp="1"/>
          </p:cNvSpPr>
          <p:nvPr>
            <p:ph idx="1"/>
          </p:nvPr>
        </p:nvSpPr>
        <p:spPr>
          <a:xfrm>
            <a:off x="18197174" y="4359077"/>
            <a:ext cx="21669405" cy="21515024"/>
          </a:xfrm>
        </p:spPr>
        <p:txBody>
          <a:bodyPr/>
          <a:lstStyle>
            <a:lvl1pPr>
              <a:defRPr sz="14127"/>
            </a:lvl1pPr>
            <a:lvl2pPr>
              <a:defRPr sz="12361"/>
            </a:lvl2pPr>
            <a:lvl3pPr>
              <a:defRPr sz="10595"/>
            </a:lvl3pPr>
            <a:lvl4pPr>
              <a:defRPr sz="8829"/>
            </a:lvl4pPr>
            <a:lvl5pPr>
              <a:defRPr sz="8829"/>
            </a:lvl5pPr>
            <a:lvl6pPr>
              <a:defRPr sz="8829"/>
            </a:lvl6pPr>
            <a:lvl7pPr>
              <a:defRPr sz="8829"/>
            </a:lvl7pPr>
            <a:lvl8pPr>
              <a:defRPr sz="8829"/>
            </a:lvl8pPr>
            <a:lvl9pPr>
              <a:defRPr sz="882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948334" y="9082564"/>
            <a:ext cx="13805328" cy="16826573"/>
          </a:xfrm>
        </p:spPr>
        <p:txBody>
          <a:bodyPr/>
          <a:lstStyle>
            <a:lvl1pPr marL="0" indent="0">
              <a:buNone/>
              <a:defRPr sz="7063"/>
            </a:lvl1pPr>
            <a:lvl2pPr marL="2018355" indent="0">
              <a:buNone/>
              <a:defRPr sz="6180"/>
            </a:lvl2pPr>
            <a:lvl3pPr marL="4036710" indent="0">
              <a:buNone/>
              <a:defRPr sz="5298"/>
            </a:lvl3pPr>
            <a:lvl4pPr marL="6055065" indent="0">
              <a:buNone/>
              <a:defRPr sz="4415"/>
            </a:lvl4pPr>
            <a:lvl5pPr marL="8073420" indent="0">
              <a:buNone/>
              <a:defRPr sz="4415"/>
            </a:lvl5pPr>
            <a:lvl6pPr marL="10091776" indent="0">
              <a:buNone/>
              <a:defRPr sz="4415"/>
            </a:lvl6pPr>
            <a:lvl7pPr marL="12110131" indent="0">
              <a:buNone/>
              <a:defRPr sz="4415"/>
            </a:lvl7pPr>
            <a:lvl8pPr marL="14128486" indent="0">
              <a:buNone/>
              <a:defRPr sz="4415"/>
            </a:lvl8pPr>
            <a:lvl9pPr marL="16146841" indent="0">
              <a:buNone/>
              <a:defRPr sz="4415"/>
            </a:lvl9pPr>
          </a:lstStyle>
          <a:p>
            <a:pPr lvl="0"/>
            <a:r>
              <a:rPr lang="en-US"/>
              <a:t>Click to edit Master text styles</a:t>
            </a:r>
          </a:p>
        </p:txBody>
      </p:sp>
      <p:sp>
        <p:nvSpPr>
          <p:cNvPr id="5" name="Date Placeholder 4"/>
          <p:cNvSpPr>
            <a:spLocks noGrp="1"/>
          </p:cNvSpPr>
          <p:nvPr>
            <p:ph type="dt" sz="half" idx="10"/>
          </p:nvPr>
        </p:nvSpPr>
        <p:spPr/>
        <p:txBody>
          <a:bodyPr/>
          <a:lstStyle/>
          <a:p>
            <a:fld id="{0C05C8C8-F3E2-451E-AB96-36ABD67FEBAF}" type="datetimeFigureOut">
              <a:rPr lang="en-IE" smtClean="0"/>
              <a:t>12/05/2024</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45E5A643-5A08-4419-A4E0-4F2497A054E3}" type="slidenum">
              <a:rPr lang="en-IE" smtClean="0"/>
              <a:t>‹#›</a:t>
            </a:fld>
            <a:endParaRPr lang="en-IE"/>
          </a:p>
        </p:txBody>
      </p:sp>
    </p:spTree>
    <p:extLst>
      <p:ext uri="{BB962C8B-B14F-4D97-AF65-F5344CB8AC3E}">
        <p14:creationId xmlns:p14="http://schemas.microsoft.com/office/powerpoint/2010/main" val="4150889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48334" y="2018348"/>
            <a:ext cx="13805328" cy="7064216"/>
          </a:xfrm>
        </p:spPr>
        <p:txBody>
          <a:bodyPr anchor="b"/>
          <a:lstStyle>
            <a:lvl1pPr>
              <a:defRPr sz="14127"/>
            </a:lvl1pPr>
          </a:lstStyle>
          <a:p>
            <a:r>
              <a:rPr lang="en-US"/>
              <a:t>Click to edit Master title style</a:t>
            </a:r>
            <a:endParaRPr lang="en-US" dirty="0"/>
          </a:p>
        </p:txBody>
      </p:sp>
      <p:sp>
        <p:nvSpPr>
          <p:cNvPr id="3" name="Picture Placeholder 2"/>
          <p:cNvSpPr>
            <a:spLocks noGrp="1" noChangeAspect="1"/>
          </p:cNvSpPr>
          <p:nvPr>
            <p:ph type="pic" idx="1"/>
          </p:nvPr>
        </p:nvSpPr>
        <p:spPr>
          <a:xfrm>
            <a:off x="18197174" y="4359077"/>
            <a:ext cx="21669405" cy="21515024"/>
          </a:xfrm>
        </p:spPr>
        <p:txBody>
          <a:bodyPr anchor="t"/>
          <a:lstStyle>
            <a:lvl1pPr marL="0" indent="0">
              <a:buNone/>
              <a:defRPr sz="14127"/>
            </a:lvl1pPr>
            <a:lvl2pPr marL="2018355" indent="0">
              <a:buNone/>
              <a:defRPr sz="12361"/>
            </a:lvl2pPr>
            <a:lvl3pPr marL="4036710" indent="0">
              <a:buNone/>
              <a:defRPr sz="10595"/>
            </a:lvl3pPr>
            <a:lvl4pPr marL="6055065" indent="0">
              <a:buNone/>
              <a:defRPr sz="8829"/>
            </a:lvl4pPr>
            <a:lvl5pPr marL="8073420" indent="0">
              <a:buNone/>
              <a:defRPr sz="8829"/>
            </a:lvl5pPr>
            <a:lvl6pPr marL="10091776" indent="0">
              <a:buNone/>
              <a:defRPr sz="8829"/>
            </a:lvl6pPr>
            <a:lvl7pPr marL="12110131" indent="0">
              <a:buNone/>
              <a:defRPr sz="8829"/>
            </a:lvl7pPr>
            <a:lvl8pPr marL="14128486" indent="0">
              <a:buNone/>
              <a:defRPr sz="8829"/>
            </a:lvl8pPr>
            <a:lvl9pPr marL="16146841" indent="0">
              <a:buNone/>
              <a:defRPr sz="8829"/>
            </a:lvl9pPr>
          </a:lstStyle>
          <a:p>
            <a:r>
              <a:rPr lang="en-US"/>
              <a:t>Click icon to add picture</a:t>
            </a:r>
            <a:endParaRPr lang="en-US" dirty="0"/>
          </a:p>
        </p:txBody>
      </p:sp>
      <p:sp>
        <p:nvSpPr>
          <p:cNvPr id="4" name="Text Placeholder 3"/>
          <p:cNvSpPr>
            <a:spLocks noGrp="1"/>
          </p:cNvSpPr>
          <p:nvPr>
            <p:ph type="body" sz="half" idx="2"/>
          </p:nvPr>
        </p:nvSpPr>
        <p:spPr>
          <a:xfrm>
            <a:off x="2948334" y="9082564"/>
            <a:ext cx="13805328" cy="16826573"/>
          </a:xfrm>
        </p:spPr>
        <p:txBody>
          <a:bodyPr/>
          <a:lstStyle>
            <a:lvl1pPr marL="0" indent="0">
              <a:buNone/>
              <a:defRPr sz="7063"/>
            </a:lvl1pPr>
            <a:lvl2pPr marL="2018355" indent="0">
              <a:buNone/>
              <a:defRPr sz="6180"/>
            </a:lvl2pPr>
            <a:lvl3pPr marL="4036710" indent="0">
              <a:buNone/>
              <a:defRPr sz="5298"/>
            </a:lvl3pPr>
            <a:lvl4pPr marL="6055065" indent="0">
              <a:buNone/>
              <a:defRPr sz="4415"/>
            </a:lvl4pPr>
            <a:lvl5pPr marL="8073420" indent="0">
              <a:buNone/>
              <a:defRPr sz="4415"/>
            </a:lvl5pPr>
            <a:lvl6pPr marL="10091776" indent="0">
              <a:buNone/>
              <a:defRPr sz="4415"/>
            </a:lvl6pPr>
            <a:lvl7pPr marL="12110131" indent="0">
              <a:buNone/>
              <a:defRPr sz="4415"/>
            </a:lvl7pPr>
            <a:lvl8pPr marL="14128486" indent="0">
              <a:buNone/>
              <a:defRPr sz="4415"/>
            </a:lvl8pPr>
            <a:lvl9pPr marL="16146841" indent="0">
              <a:buNone/>
              <a:defRPr sz="4415"/>
            </a:lvl9pPr>
          </a:lstStyle>
          <a:p>
            <a:pPr lvl="0"/>
            <a:r>
              <a:rPr lang="en-US"/>
              <a:t>Click to edit Master text styles</a:t>
            </a:r>
          </a:p>
        </p:txBody>
      </p:sp>
      <p:sp>
        <p:nvSpPr>
          <p:cNvPr id="5" name="Date Placeholder 4"/>
          <p:cNvSpPr>
            <a:spLocks noGrp="1"/>
          </p:cNvSpPr>
          <p:nvPr>
            <p:ph type="dt" sz="half" idx="10"/>
          </p:nvPr>
        </p:nvSpPr>
        <p:spPr/>
        <p:txBody>
          <a:bodyPr/>
          <a:lstStyle/>
          <a:p>
            <a:fld id="{0C05C8C8-F3E2-451E-AB96-36ABD67FEBAF}" type="datetimeFigureOut">
              <a:rPr lang="en-IE" smtClean="0"/>
              <a:t>12/05/2024</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45E5A643-5A08-4419-A4E0-4F2497A054E3}" type="slidenum">
              <a:rPr lang="en-IE" smtClean="0"/>
              <a:t>‹#›</a:t>
            </a:fld>
            <a:endParaRPr lang="en-IE"/>
          </a:p>
        </p:txBody>
      </p:sp>
    </p:spTree>
    <p:extLst>
      <p:ext uri="{BB962C8B-B14F-4D97-AF65-F5344CB8AC3E}">
        <p14:creationId xmlns:p14="http://schemas.microsoft.com/office/powerpoint/2010/main" val="23107694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42759" y="1611882"/>
            <a:ext cx="36918246" cy="585180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942759" y="8059374"/>
            <a:ext cx="36918246" cy="192093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942759" y="28060644"/>
            <a:ext cx="9630847" cy="1611875"/>
          </a:xfrm>
          <a:prstGeom prst="rect">
            <a:avLst/>
          </a:prstGeom>
        </p:spPr>
        <p:txBody>
          <a:bodyPr vert="horz" lIns="91440" tIns="45720" rIns="91440" bIns="45720" rtlCol="0" anchor="ctr"/>
          <a:lstStyle>
            <a:lvl1pPr algn="l">
              <a:defRPr sz="5298">
                <a:solidFill>
                  <a:schemeClr val="tx1">
                    <a:tint val="82000"/>
                  </a:schemeClr>
                </a:solidFill>
              </a:defRPr>
            </a:lvl1pPr>
          </a:lstStyle>
          <a:p>
            <a:fld id="{0C05C8C8-F3E2-451E-AB96-36ABD67FEBAF}" type="datetimeFigureOut">
              <a:rPr lang="en-IE" smtClean="0"/>
              <a:t>12/05/2024</a:t>
            </a:fld>
            <a:endParaRPr lang="en-IE"/>
          </a:p>
        </p:txBody>
      </p:sp>
      <p:sp>
        <p:nvSpPr>
          <p:cNvPr id="5" name="Footer Placeholder 4"/>
          <p:cNvSpPr>
            <a:spLocks noGrp="1"/>
          </p:cNvSpPr>
          <p:nvPr>
            <p:ph type="ftr" sz="quarter" idx="3"/>
          </p:nvPr>
        </p:nvSpPr>
        <p:spPr>
          <a:xfrm>
            <a:off x="14178747" y="28060644"/>
            <a:ext cx="14446270" cy="1611875"/>
          </a:xfrm>
          <a:prstGeom prst="rect">
            <a:avLst/>
          </a:prstGeom>
        </p:spPr>
        <p:txBody>
          <a:bodyPr vert="horz" lIns="91440" tIns="45720" rIns="91440" bIns="45720" rtlCol="0" anchor="ctr"/>
          <a:lstStyle>
            <a:lvl1pPr algn="ctr">
              <a:defRPr sz="5298">
                <a:solidFill>
                  <a:schemeClr val="tx1">
                    <a:tint val="82000"/>
                  </a:schemeClr>
                </a:solidFill>
              </a:defRPr>
            </a:lvl1pPr>
          </a:lstStyle>
          <a:p>
            <a:endParaRPr lang="en-IE"/>
          </a:p>
        </p:txBody>
      </p:sp>
      <p:sp>
        <p:nvSpPr>
          <p:cNvPr id="6" name="Slide Number Placeholder 5"/>
          <p:cNvSpPr>
            <a:spLocks noGrp="1"/>
          </p:cNvSpPr>
          <p:nvPr>
            <p:ph type="sldNum" sz="quarter" idx="4"/>
          </p:nvPr>
        </p:nvSpPr>
        <p:spPr>
          <a:xfrm>
            <a:off x="30230157" y="28060644"/>
            <a:ext cx="9630847" cy="1611875"/>
          </a:xfrm>
          <a:prstGeom prst="rect">
            <a:avLst/>
          </a:prstGeom>
        </p:spPr>
        <p:txBody>
          <a:bodyPr vert="horz" lIns="91440" tIns="45720" rIns="91440" bIns="45720" rtlCol="0" anchor="ctr"/>
          <a:lstStyle>
            <a:lvl1pPr algn="r">
              <a:defRPr sz="5298">
                <a:solidFill>
                  <a:schemeClr val="tx1">
                    <a:tint val="82000"/>
                  </a:schemeClr>
                </a:solidFill>
              </a:defRPr>
            </a:lvl1pPr>
          </a:lstStyle>
          <a:p>
            <a:fld id="{45E5A643-5A08-4419-A4E0-4F2497A054E3}" type="slidenum">
              <a:rPr lang="en-IE" smtClean="0"/>
              <a:t>‹#›</a:t>
            </a:fld>
            <a:endParaRPr lang="en-IE"/>
          </a:p>
        </p:txBody>
      </p:sp>
    </p:spTree>
    <p:extLst>
      <p:ext uri="{BB962C8B-B14F-4D97-AF65-F5344CB8AC3E}">
        <p14:creationId xmlns:p14="http://schemas.microsoft.com/office/powerpoint/2010/main" val="11181346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036710" rtl="0" eaLnBrk="1" latinLnBrk="0" hangingPunct="1">
        <a:lnSpc>
          <a:spcPct val="90000"/>
        </a:lnSpc>
        <a:spcBef>
          <a:spcPct val="0"/>
        </a:spcBef>
        <a:buNone/>
        <a:defRPr sz="19424" kern="1200">
          <a:solidFill>
            <a:schemeClr val="tx1"/>
          </a:solidFill>
          <a:latin typeface="+mj-lt"/>
          <a:ea typeface="+mj-ea"/>
          <a:cs typeface="+mj-cs"/>
        </a:defRPr>
      </a:lvl1pPr>
    </p:titleStyle>
    <p:bodyStyle>
      <a:lvl1pPr marL="1009178" indent="-1009178" algn="l" defTabSz="4036710" rtl="0" eaLnBrk="1" latinLnBrk="0" hangingPunct="1">
        <a:lnSpc>
          <a:spcPct val="90000"/>
        </a:lnSpc>
        <a:spcBef>
          <a:spcPts val="4415"/>
        </a:spcBef>
        <a:buFont typeface="Arial" panose="020B0604020202020204" pitchFamily="34" charset="0"/>
        <a:buChar char="•"/>
        <a:defRPr sz="12361" kern="1200">
          <a:solidFill>
            <a:schemeClr val="tx1"/>
          </a:solidFill>
          <a:latin typeface="+mn-lt"/>
          <a:ea typeface="+mn-ea"/>
          <a:cs typeface="+mn-cs"/>
        </a:defRPr>
      </a:lvl1pPr>
      <a:lvl2pPr marL="3027533" indent="-1009178" algn="l" defTabSz="4036710" rtl="0" eaLnBrk="1" latinLnBrk="0" hangingPunct="1">
        <a:lnSpc>
          <a:spcPct val="90000"/>
        </a:lnSpc>
        <a:spcBef>
          <a:spcPts val="2207"/>
        </a:spcBef>
        <a:buFont typeface="Arial" panose="020B0604020202020204" pitchFamily="34" charset="0"/>
        <a:buChar char="•"/>
        <a:defRPr sz="10595" kern="1200">
          <a:solidFill>
            <a:schemeClr val="tx1"/>
          </a:solidFill>
          <a:latin typeface="+mn-lt"/>
          <a:ea typeface="+mn-ea"/>
          <a:cs typeface="+mn-cs"/>
        </a:defRPr>
      </a:lvl2pPr>
      <a:lvl3pPr marL="5045888" indent="-1009178" algn="l" defTabSz="4036710" rtl="0" eaLnBrk="1" latinLnBrk="0" hangingPunct="1">
        <a:lnSpc>
          <a:spcPct val="90000"/>
        </a:lnSpc>
        <a:spcBef>
          <a:spcPts val="2207"/>
        </a:spcBef>
        <a:buFont typeface="Arial" panose="020B0604020202020204" pitchFamily="34" charset="0"/>
        <a:buChar char="•"/>
        <a:defRPr sz="8829" kern="1200">
          <a:solidFill>
            <a:schemeClr val="tx1"/>
          </a:solidFill>
          <a:latin typeface="+mn-lt"/>
          <a:ea typeface="+mn-ea"/>
          <a:cs typeface="+mn-cs"/>
        </a:defRPr>
      </a:lvl3pPr>
      <a:lvl4pPr marL="706424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4pPr>
      <a:lvl5pPr marL="908259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5pPr>
      <a:lvl6pPr marL="1110095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6pPr>
      <a:lvl7pPr marL="1311930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7pPr>
      <a:lvl8pPr marL="1513766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8pPr>
      <a:lvl9pPr marL="17156019"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9pPr>
    </p:bodyStyle>
    <p:otherStyle>
      <a:defPPr>
        <a:defRPr lang="en-US"/>
      </a:defPPr>
      <a:lvl1pPr marL="0" algn="l" defTabSz="4036710" rtl="0" eaLnBrk="1" latinLnBrk="0" hangingPunct="1">
        <a:defRPr sz="7946" kern="1200">
          <a:solidFill>
            <a:schemeClr val="tx1"/>
          </a:solidFill>
          <a:latin typeface="+mn-lt"/>
          <a:ea typeface="+mn-ea"/>
          <a:cs typeface="+mn-cs"/>
        </a:defRPr>
      </a:lvl1pPr>
      <a:lvl2pPr marL="2018355" algn="l" defTabSz="4036710" rtl="0" eaLnBrk="1" latinLnBrk="0" hangingPunct="1">
        <a:defRPr sz="7946" kern="1200">
          <a:solidFill>
            <a:schemeClr val="tx1"/>
          </a:solidFill>
          <a:latin typeface="+mn-lt"/>
          <a:ea typeface="+mn-ea"/>
          <a:cs typeface="+mn-cs"/>
        </a:defRPr>
      </a:lvl2pPr>
      <a:lvl3pPr marL="4036710" algn="l" defTabSz="4036710" rtl="0" eaLnBrk="1" latinLnBrk="0" hangingPunct="1">
        <a:defRPr sz="7946" kern="1200">
          <a:solidFill>
            <a:schemeClr val="tx1"/>
          </a:solidFill>
          <a:latin typeface="+mn-lt"/>
          <a:ea typeface="+mn-ea"/>
          <a:cs typeface="+mn-cs"/>
        </a:defRPr>
      </a:lvl3pPr>
      <a:lvl4pPr marL="6055065" algn="l" defTabSz="4036710" rtl="0" eaLnBrk="1" latinLnBrk="0" hangingPunct="1">
        <a:defRPr sz="7946" kern="1200">
          <a:solidFill>
            <a:schemeClr val="tx1"/>
          </a:solidFill>
          <a:latin typeface="+mn-lt"/>
          <a:ea typeface="+mn-ea"/>
          <a:cs typeface="+mn-cs"/>
        </a:defRPr>
      </a:lvl4pPr>
      <a:lvl5pPr marL="8073420" algn="l" defTabSz="4036710" rtl="0" eaLnBrk="1" latinLnBrk="0" hangingPunct="1">
        <a:defRPr sz="7946" kern="1200">
          <a:solidFill>
            <a:schemeClr val="tx1"/>
          </a:solidFill>
          <a:latin typeface="+mn-lt"/>
          <a:ea typeface="+mn-ea"/>
          <a:cs typeface="+mn-cs"/>
        </a:defRPr>
      </a:lvl5pPr>
      <a:lvl6pPr marL="10091776" algn="l" defTabSz="4036710" rtl="0" eaLnBrk="1" latinLnBrk="0" hangingPunct="1">
        <a:defRPr sz="7946" kern="1200">
          <a:solidFill>
            <a:schemeClr val="tx1"/>
          </a:solidFill>
          <a:latin typeface="+mn-lt"/>
          <a:ea typeface="+mn-ea"/>
          <a:cs typeface="+mn-cs"/>
        </a:defRPr>
      </a:lvl6pPr>
      <a:lvl7pPr marL="12110131" algn="l" defTabSz="4036710" rtl="0" eaLnBrk="1" latinLnBrk="0" hangingPunct="1">
        <a:defRPr sz="7946" kern="1200">
          <a:solidFill>
            <a:schemeClr val="tx1"/>
          </a:solidFill>
          <a:latin typeface="+mn-lt"/>
          <a:ea typeface="+mn-ea"/>
          <a:cs typeface="+mn-cs"/>
        </a:defRPr>
      </a:lvl7pPr>
      <a:lvl8pPr marL="14128486" algn="l" defTabSz="4036710" rtl="0" eaLnBrk="1" latinLnBrk="0" hangingPunct="1">
        <a:defRPr sz="7946" kern="1200">
          <a:solidFill>
            <a:schemeClr val="tx1"/>
          </a:solidFill>
          <a:latin typeface="+mn-lt"/>
          <a:ea typeface="+mn-ea"/>
          <a:cs typeface="+mn-cs"/>
        </a:defRPr>
      </a:lvl8pPr>
      <a:lvl9pPr marL="16146841" algn="l" defTabSz="4036710" rtl="0" eaLnBrk="1" latinLnBrk="0" hangingPunct="1">
        <a:defRPr sz="794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s://www.kaggle.com/datasets/davidcariboo/player-scores/versions/284" TargetMode="External"/><Relationship Id="rId2" Type="http://schemas.openxmlformats.org/officeDocument/2006/relationships/image" Target="../media/image1.png"/><Relationship Id="rId16" Type="http://schemas.openxmlformats.org/officeDocument/2006/relationships/image" Target="../media/image11.png"/><Relationship Id="rId1" Type="http://schemas.openxmlformats.org/officeDocument/2006/relationships/slideLayout" Target="../slideLayouts/slideLayout1.xml"/><Relationship Id="rId6" Type="http://schemas.microsoft.com/office/2007/relationships/hdphoto" Target="../media/hdphoto2.wdp"/><Relationship Id="rId11" Type="http://schemas.microsoft.com/office/2007/relationships/hdphoto" Target="../media/hdphoto3.wdp"/><Relationship Id="rId5" Type="http://schemas.openxmlformats.org/officeDocument/2006/relationships/image" Target="../media/image3.png"/><Relationship Id="rId15" Type="http://schemas.openxmlformats.org/officeDocument/2006/relationships/image" Target="../media/image10.png"/><Relationship Id="rId10" Type="http://schemas.openxmlformats.org/officeDocument/2006/relationships/image" Target="../media/image7.png"/><Relationship Id="rId4" Type="http://schemas.microsoft.com/office/2007/relationships/hdphoto" Target="../media/hdphoto1.wdp"/><Relationship Id="rId9" Type="http://schemas.openxmlformats.org/officeDocument/2006/relationships/image" Target="../media/image6.png"/><Relationship Id="rId14" Type="http://schemas.openxmlformats.org/officeDocument/2006/relationships/image" Target="../media/image9.png"/></Relationships>
</file>

<file path=ppt/slides/_rels/slide2.xml.rels><?xml version="1.0" encoding="UTF-8" standalone="yes"?>
<Relationships xmlns="http://schemas.openxmlformats.org/package/2006/relationships"><Relationship Id="rId13" Type="http://schemas.openxmlformats.org/officeDocument/2006/relationships/image" Target="../media/image14.png"/><Relationship Id="rId18" Type="http://schemas.openxmlformats.org/officeDocument/2006/relationships/image" Target="../media/image18.png"/><Relationship Id="rId26" Type="http://schemas.openxmlformats.org/officeDocument/2006/relationships/image" Target="../media/image26.png"/><Relationship Id="rId39" Type="http://schemas.microsoft.com/office/2007/relationships/hdphoto" Target="../media/hdphoto9.wdp"/><Relationship Id="rId21" Type="http://schemas.openxmlformats.org/officeDocument/2006/relationships/image" Target="../media/image21.png"/><Relationship Id="rId34" Type="http://schemas.microsoft.com/office/2007/relationships/hdphoto" Target="../media/hdphoto7.wdp"/><Relationship Id="rId42" Type="http://schemas.openxmlformats.org/officeDocument/2006/relationships/image" Target="../media/image38.png"/><Relationship Id="rId7" Type="http://schemas.openxmlformats.org/officeDocument/2006/relationships/hyperlink" Target="https://www.kaggle.com/datasets/davidcariboo/player-scores/versions/284" TargetMode="External"/><Relationship Id="rId2" Type="http://schemas.openxmlformats.org/officeDocument/2006/relationships/image" Target="../media/image1.png"/><Relationship Id="rId16" Type="http://schemas.openxmlformats.org/officeDocument/2006/relationships/image" Target="../media/image16.png"/><Relationship Id="rId29" Type="http://schemas.openxmlformats.org/officeDocument/2006/relationships/image" Target="../media/image29.png"/><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13.png"/><Relationship Id="rId24" Type="http://schemas.openxmlformats.org/officeDocument/2006/relationships/image" Target="../media/image24.png"/><Relationship Id="rId32" Type="http://schemas.openxmlformats.org/officeDocument/2006/relationships/image" Target="../media/image32.png"/><Relationship Id="rId37" Type="http://schemas.microsoft.com/office/2007/relationships/hdphoto" Target="../media/hdphoto8.wdp"/><Relationship Id="rId40" Type="http://schemas.openxmlformats.org/officeDocument/2006/relationships/image" Target="../media/image37.png"/><Relationship Id="rId45" Type="http://schemas.openxmlformats.org/officeDocument/2006/relationships/hyperlink" Target="https://medium.com/@turkishtechnology/light-gbm-light-and-powerful-gradient-boost-algorithm-eaa1e804eca8" TargetMode="External"/><Relationship Id="rId5" Type="http://schemas.openxmlformats.org/officeDocument/2006/relationships/image" Target="../media/image3.png"/><Relationship Id="rId15" Type="http://schemas.microsoft.com/office/2007/relationships/hdphoto" Target="../media/hdphoto6.wdp"/><Relationship Id="rId23" Type="http://schemas.openxmlformats.org/officeDocument/2006/relationships/image" Target="../media/image23.png"/><Relationship Id="rId28" Type="http://schemas.openxmlformats.org/officeDocument/2006/relationships/image" Target="../media/image28.png"/><Relationship Id="rId36" Type="http://schemas.openxmlformats.org/officeDocument/2006/relationships/image" Target="../media/image35.png"/><Relationship Id="rId10" Type="http://schemas.microsoft.com/office/2007/relationships/hdphoto" Target="../media/hdphoto4.wdp"/><Relationship Id="rId19" Type="http://schemas.openxmlformats.org/officeDocument/2006/relationships/image" Target="../media/image19.png"/><Relationship Id="rId31" Type="http://schemas.openxmlformats.org/officeDocument/2006/relationships/image" Target="../media/image31.png"/><Relationship Id="rId44" Type="http://schemas.openxmlformats.org/officeDocument/2006/relationships/image" Target="../media/image39.png"/><Relationship Id="rId4" Type="http://schemas.microsoft.com/office/2007/relationships/hdphoto" Target="../media/hdphoto1.wdp"/><Relationship Id="rId9" Type="http://schemas.openxmlformats.org/officeDocument/2006/relationships/image" Target="../media/image12.png"/><Relationship Id="rId14" Type="http://schemas.openxmlformats.org/officeDocument/2006/relationships/image" Target="../media/image15.png"/><Relationship Id="rId22" Type="http://schemas.openxmlformats.org/officeDocument/2006/relationships/image" Target="../media/image22.png"/><Relationship Id="rId27" Type="http://schemas.openxmlformats.org/officeDocument/2006/relationships/image" Target="../media/image27.png"/><Relationship Id="rId30" Type="http://schemas.openxmlformats.org/officeDocument/2006/relationships/image" Target="../media/image30.png"/><Relationship Id="rId35" Type="http://schemas.openxmlformats.org/officeDocument/2006/relationships/image" Target="../media/image34.png"/><Relationship Id="rId43" Type="http://schemas.microsoft.com/office/2007/relationships/hdphoto" Target="../media/hdphoto11.wdp"/><Relationship Id="rId8" Type="http://schemas.openxmlformats.org/officeDocument/2006/relationships/image" Target="../media/image4.png"/><Relationship Id="rId3" Type="http://schemas.openxmlformats.org/officeDocument/2006/relationships/image" Target="../media/image2.png"/><Relationship Id="rId12" Type="http://schemas.microsoft.com/office/2007/relationships/hdphoto" Target="../media/hdphoto5.wdp"/><Relationship Id="rId17" Type="http://schemas.openxmlformats.org/officeDocument/2006/relationships/image" Target="../media/image17.png"/><Relationship Id="rId25" Type="http://schemas.openxmlformats.org/officeDocument/2006/relationships/image" Target="../media/image25.png"/><Relationship Id="rId33" Type="http://schemas.openxmlformats.org/officeDocument/2006/relationships/image" Target="../media/image33.png"/><Relationship Id="rId38" Type="http://schemas.openxmlformats.org/officeDocument/2006/relationships/image" Target="../media/image36.png"/><Relationship Id="rId20" Type="http://schemas.openxmlformats.org/officeDocument/2006/relationships/image" Target="../media/image20.png"/><Relationship Id="rId41" Type="http://schemas.microsoft.com/office/2007/relationships/hdphoto" Target="../media/hdphoto10.wdp"/></Relationships>
</file>

<file path=ppt/slides/_rels/slide3.xml.rels><?xml version="1.0" encoding="UTF-8" standalone="yes"?>
<Relationships xmlns="http://schemas.openxmlformats.org/package/2006/relationships"><Relationship Id="rId13" Type="http://schemas.openxmlformats.org/officeDocument/2006/relationships/image" Target="../media/image14.png"/><Relationship Id="rId18" Type="http://schemas.openxmlformats.org/officeDocument/2006/relationships/image" Target="../media/image18.png"/><Relationship Id="rId26" Type="http://schemas.openxmlformats.org/officeDocument/2006/relationships/image" Target="../media/image26.png"/><Relationship Id="rId21" Type="http://schemas.openxmlformats.org/officeDocument/2006/relationships/image" Target="../media/image21.png"/><Relationship Id="rId34" Type="http://schemas.openxmlformats.org/officeDocument/2006/relationships/image" Target="../media/image41.png"/><Relationship Id="rId7" Type="http://schemas.openxmlformats.org/officeDocument/2006/relationships/image" Target="../media/image4.png"/><Relationship Id="rId12" Type="http://schemas.microsoft.com/office/2007/relationships/hdphoto" Target="../media/hdphoto5.wdp"/><Relationship Id="rId17" Type="http://schemas.openxmlformats.org/officeDocument/2006/relationships/image" Target="../media/image17.png"/><Relationship Id="rId25" Type="http://schemas.openxmlformats.org/officeDocument/2006/relationships/image" Target="../media/image25.png"/><Relationship Id="rId33" Type="http://schemas.openxmlformats.org/officeDocument/2006/relationships/image" Target="../media/image11.png"/><Relationship Id="rId38" Type="http://schemas.openxmlformats.org/officeDocument/2006/relationships/image" Target="../media/image34.png"/><Relationship Id="rId2" Type="http://schemas.openxmlformats.org/officeDocument/2006/relationships/image" Target="../media/image1.png"/><Relationship Id="rId16" Type="http://schemas.openxmlformats.org/officeDocument/2006/relationships/image" Target="../media/image16.png"/><Relationship Id="rId20" Type="http://schemas.openxmlformats.org/officeDocument/2006/relationships/image" Target="../media/image20.png"/><Relationship Id="rId29" Type="http://schemas.openxmlformats.org/officeDocument/2006/relationships/image" Target="../media/image29.png"/><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13.png"/><Relationship Id="rId24" Type="http://schemas.openxmlformats.org/officeDocument/2006/relationships/image" Target="../media/image24.png"/><Relationship Id="rId32" Type="http://schemas.openxmlformats.org/officeDocument/2006/relationships/image" Target="../media/image32.png"/><Relationship Id="rId37" Type="http://schemas.microsoft.com/office/2007/relationships/hdphoto" Target="../media/hdphoto7.wdp"/><Relationship Id="rId5" Type="http://schemas.openxmlformats.org/officeDocument/2006/relationships/image" Target="../media/image3.png"/><Relationship Id="rId15" Type="http://schemas.microsoft.com/office/2007/relationships/hdphoto" Target="../media/hdphoto6.wdp"/><Relationship Id="rId23" Type="http://schemas.openxmlformats.org/officeDocument/2006/relationships/image" Target="../media/image23.png"/><Relationship Id="rId28" Type="http://schemas.openxmlformats.org/officeDocument/2006/relationships/image" Target="../media/image28.png"/><Relationship Id="rId36" Type="http://schemas.openxmlformats.org/officeDocument/2006/relationships/image" Target="../media/image33.png"/><Relationship Id="rId10" Type="http://schemas.microsoft.com/office/2007/relationships/hdphoto" Target="../media/hdphoto4.wdp"/><Relationship Id="rId19" Type="http://schemas.openxmlformats.org/officeDocument/2006/relationships/image" Target="../media/image40.png"/><Relationship Id="rId31" Type="http://schemas.openxmlformats.org/officeDocument/2006/relationships/image" Target="../media/image31.png"/><Relationship Id="rId4" Type="http://schemas.microsoft.com/office/2007/relationships/hdphoto" Target="../media/hdphoto1.wdp"/><Relationship Id="rId9" Type="http://schemas.openxmlformats.org/officeDocument/2006/relationships/image" Target="../media/image12.png"/><Relationship Id="rId14" Type="http://schemas.openxmlformats.org/officeDocument/2006/relationships/image" Target="../media/image15.png"/><Relationship Id="rId22" Type="http://schemas.openxmlformats.org/officeDocument/2006/relationships/image" Target="../media/image22.png"/><Relationship Id="rId27" Type="http://schemas.openxmlformats.org/officeDocument/2006/relationships/image" Target="../media/image27.png"/><Relationship Id="rId30" Type="http://schemas.openxmlformats.org/officeDocument/2006/relationships/image" Target="../media/image30.png"/><Relationship Id="rId35" Type="http://schemas.microsoft.com/office/2007/relationships/hdphoto" Target="../media/hdphoto9.wdp"/><Relationship Id="rId8" Type="http://schemas.openxmlformats.org/officeDocument/2006/relationships/hyperlink" Target="https://www.kaggle.com/datasets/davidcariboo/player-scores/versions/284" TargetMode="Externa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3" Type="http://schemas.microsoft.com/office/2007/relationships/hdphoto" Target="../media/hdphoto4.wdp"/><Relationship Id="rId18" Type="http://schemas.openxmlformats.org/officeDocument/2006/relationships/image" Target="../media/image16.png"/><Relationship Id="rId26" Type="http://schemas.openxmlformats.org/officeDocument/2006/relationships/image" Target="../media/image22.png"/><Relationship Id="rId21" Type="http://schemas.microsoft.com/office/2007/relationships/hdphoto" Target="../media/hdphoto12.wdp"/><Relationship Id="rId34" Type="http://schemas.openxmlformats.org/officeDocument/2006/relationships/image" Target="../media/image30.png"/><Relationship Id="rId7" Type="http://schemas.openxmlformats.org/officeDocument/2006/relationships/image" Target="../media/image4.png"/><Relationship Id="rId12" Type="http://schemas.openxmlformats.org/officeDocument/2006/relationships/image" Target="../media/image12.png"/><Relationship Id="rId17" Type="http://schemas.microsoft.com/office/2007/relationships/hdphoto" Target="../media/hdphoto6.wdp"/><Relationship Id="rId25" Type="http://schemas.openxmlformats.org/officeDocument/2006/relationships/image" Target="../media/image21.png"/><Relationship Id="rId33" Type="http://schemas.openxmlformats.org/officeDocument/2006/relationships/image" Target="../media/image29.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43.png"/><Relationship Id="rId29" Type="http://schemas.openxmlformats.org/officeDocument/2006/relationships/image" Target="../media/image25.png"/><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9.png"/><Relationship Id="rId24" Type="http://schemas.openxmlformats.org/officeDocument/2006/relationships/image" Target="../media/image20.png"/><Relationship Id="rId32" Type="http://schemas.openxmlformats.org/officeDocument/2006/relationships/image" Target="../media/image28.png"/><Relationship Id="rId37" Type="http://schemas.openxmlformats.org/officeDocument/2006/relationships/image" Target="../media/image11.png"/><Relationship Id="rId5" Type="http://schemas.openxmlformats.org/officeDocument/2006/relationships/image" Target="../media/image3.png"/><Relationship Id="rId15" Type="http://schemas.openxmlformats.org/officeDocument/2006/relationships/image" Target="../media/image14.png"/><Relationship Id="rId23" Type="http://schemas.openxmlformats.org/officeDocument/2006/relationships/image" Target="../media/image40.png"/><Relationship Id="rId28" Type="http://schemas.openxmlformats.org/officeDocument/2006/relationships/image" Target="../media/image24.png"/><Relationship Id="rId36" Type="http://schemas.openxmlformats.org/officeDocument/2006/relationships/image" Target="../media/image32.png"/><Relationship Id="rId10" Type="http://schemas.openxmlformats.org/officeDocument/2006/relationships/hyperlink" Target="https://www.kaggle.com/datasets/davidcariboo/player-scores/versions/284" TargetMode="External"/><Relationship Id="rId19" Type="http://schemas.openxmlformats.org/officeDocument/2006/relationships/image" Target="../media/image17.png"/><Relationship Id="rId31" Type="http://schemas.openxmlformats.org/officeDocument/2006/relationships/image" Target="../media/image27.png"/><Relationship Id="rId4" Type="http://schemas.microsoft.com/office/2007/relationships/hdphoto" Target="../media/hdphoto1.wdp"/><Relationship Id="rId9" Type="http://schemas.openxmlformats.org/officeDocument/2006/relationships/image" Target="../media/image6.png"/><Relationship Id="rId14" Type="http://schemas.openxmlformats.org/officeDocument/2006/relationships/image" Target="../media/image42.png"/><Relationship Id="rId22" Type="http://schemas.openxmlformats.org/officeDocument/2006/relationships/image" Target="../media/image18.png"/><Relationship Id="rId27" Type="http://schemas.openxmlformats.org/officeDocument/2006/relationships/image" Target="../media/image23.png"/><Relationship Id="rId30" Type="http://schemas.openxmlformats.org/officeDocument/2006/relationships/image" Target="../media/image26.png"/><Relationship Id="rId35" Type="http://schemas.openxmlformats.org/officeDocument/2006/relationships/image" Target="../media/image31.png"/><Relationship Id="rId8" Type="http://schemas.openxmlformats.org/officeDocument/2006/relationships/image" Target="../media/image5.png"/><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45.png"/><Relationship Id="rId18" Type="http://schemas.openxmlformats.org/officeDocument/2006/relationships/image" Target="../media/image49.png"/><Relationship Id="rId3" Type="http://schemas.openxmlformats.org/officeDocument/2006/relationships/image" Target="../media/image2.png"/><Relationship Id="rId21" Type="http://schemas.openxmlformats.org/officeDocument/2006/relationships/image" Target="../media/image52.png"/><Relationship Id="rId7" Type="http://schemas.openxmlformats.org/officeDocument/2006/relationships/image" Target="../media/image4.png"/><Relationship Id="rId12" Type="http://schemas.openxmlformats.org/officeDocument/2006/relationships/image" Target="../media/image44.png"/><Relationship Id="rId17" Type="http://schemas.openxmlformats.org/officeDocument/2006/relationships/image" Target="../media/image48.png"/><Relationship Id="rId2" Type="http://schemas.openxmlformats.org/officeDocument/2006/relationships/image" Target="../media/image1.png"/><Relationship Id="rId16" Type="http://schemas.openxmlformats.org/officeDocument/2006/relationships/image" Target="../media/image11.png"/><Relationship Id="rId20" Type="http://schemas.openxmlformats.org/officeDocument/2006/relationships/image" Target="../media/image51.png"/><Relationship Id="rId1" Type="http://schemas.openxmlformats.org/officeDocument/2006/relationships/slideLayout" Target="../slideLayouts/slideLayout1.xml"/><Relationship Id="rId6" Type="http://schemas.microsoft.com/office/2007/relationships/hdphoto" Target="../media/hdphoto2.wdp"/><Relationship Id="rId11" Type="http://schemas.microsoft.com/office/2007/relationships/hdphoto" Target="../media/hdphoto3.wdp"/><Relationship Id="rId5" Type="http://schemas.openxmlformats.org/officeDocument/2006/relationships/image" Target="../media/image3.png"/><Relationship Id="rId15" Type="http://schemas.openxmlformats.org/officeDocument/2006/relationships/image" Target="../media/image47.jpg"/><Relationship Id="rId10" Type="http://schemas.openxmlformats.org/officeDocument/2006/relationships/image" Target="../media/image7.png"/><Relationship Id="rId19" Type="http://schemas.openxmlformats.org/officeDocument/2006/relationships/image" Target="../media/image50.png"/><Relationship Id="rId4" Type="http://schemas.microsoft.com/office/2007/relationships/hdphoto" Target="../media/hdphoto1.wdp"/><Relationship Id="rId9" Type="http://schemas.openxmlformats.org/officeDocument/2006/relationships/image" Target="../media/image6.png"/><Relationship Id="rId14" Type="http://schemas.openxmlformats.org/officeDocument/2006/relationships/image" Target="../media/image46.png"/></Relationships>
</file>

<file path=ppt/slides/_rels/slide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4" name="Picture 23" descr="A football field with white lines&#10;&#10;Description automatically generated">
            <a:extLst>
              <a:ext uri="{FF2B5EF4-FFF2-40B4-BE49-F238E27FC236}">
                <a16:creationId xmlns:a16="http://schemas.microsoft.com/office/drawing/2014/main" id="{DADC9506-4CEB-A1A1-DD25-557C2B002256}"/>
              </a:ext>
            </a:extLst>
          </p:cNvPr>
          <p:cNvPicPr>
            <a:picLocks noChangeAspect="1"/>
          </p:cNvPicPr>
          <p:nvPr/>
        </p:nvPicPr>
        <p:blipFill rotWithShape="1">
          <a:blip r:embed="rId2">
            <a:extLst>
              <a:ext uri="{28A0092B-C50C-407E-A947-70E740481C1C}">
                <a14:useLocalDpi xmlns:a14="http://schemas.microsoft.com/office/drawing/2010/main" val="0"/>
              </a:ext>
            </a:extLst>
          </a:blip>
          <a:srcRect l="2363" t="95836" r="2686" b="28"/>
          <a:stretch/>
        </p:blipFill>
        <p:spPr>
          <a:xfrm>
            <a:off x="-409" y="0"/>
            <a:ext cx="42804171" cy="3280948"/>
          </a:xfrm>
          <a:prstGeom prst="rect">
            <a:avLst/>
          </a:prstGeom>
        </p:spPr>
      </p:pic>
      <p:pic>
        <p:nvPicPr>
          <p:cNvPr id="18" name="Picture 17" descr="A football field with white lines&#10;&#10;Description automatically generated">
            <a:extLst>
              <a:ext uri="{FF2B5EF4-FFF2-40B4-BE49-F238E27FC236}">
                <a16:creationId xmlns:a16="http://schemas.microsoft.com/office/drawing/2014/main" id="{AFE6FD68-51FC-6A35-9CDC-E254F966F5F4}"/>
              </a:ext>
            </a:extLst>
          </p:cNvPr>
          <p:cNvPicPr>
            <a:picLocks noChangeAspect="1"/>
          </p:cNvPicPr>
          <p:nvPr/>
        </p:nvPicPr>
        <p:blipFill rotWithShape="1">
          <a:blip r:embed="rId2">
            <a:extLst>
              <a:ext uri="{28A0092B-C50C-407E-A947-70E740481C1C}">
                <a14:useLocalDpi xmlns:a14="http://schemas.microsoft.com/office/drawing/2010/main" val="0"/>
              </a:ext>
            </a:extLst>
          </a:blip>
          <a:srcRect l="2363" t="3226" r="2686" b="28"/>
          <a:stretch/>
        </p:blipFill>
        <p:spPr>
          <a:xfrm>
            <a:off x="-408" y="3280947"/>
            <a:ext cx="42804171" cy="25746389"/>
          </a:xfrm>
          <a:prstGeom prst="rect">
            <a:avLst/>
          </a:prstGeom>
        </p:spPr>
      </p:pic>
      <p:sp>
        <p:nvSpPr>
          <p:cNvPr id="21" name="Google Shape;58;p13">
            <a:extLst>
              <a:ext uri="{FF2B5EF4-FFF2-40B4-BE49-F238E27FC236}">
                <a16:creationId xmlns:a16="http://schemas.microsoft.com/office/drawing/2014/main" id="{433F6F88-0DB7-CA12-47C3-08C6E5940781}"/>
              </a:ext>
            </a:extLst>
          </p:cNvPr>
          <p:cNvSpPr/>
          <p:nvPr/>
        </p:nvSpPr>
        <p:spPr>
          <a:xfrm>
            <a:off x="700392" y="3901153"/>
            <a:ext cx="13789664" cy="23686490"/>
          </a:xfrm>
          <a:prstGeom prst="rect">
            <a:avLst/>
          </a:prstGeom>
          <a:solidFill>
            <a:srgbClr val="FFFFFF">
              <a:alpha val="96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 name="Picture 24" descr="A football field with white lines&#10;&#10;Description automatically generated">
            <a:extLst>
              <a:ext uri="{FF2B5EF4-FFF2-40B4-BE49-F238E27FC236}">
                <a16:creationId xmlns:a16="http://schemas.microsoft.com/office/drawing/2014/main" id="{6E34D72E-A336-CA7C-D6F2-75C2FE1896C8}"/>
              </a:ext>
            </a:extLst>
          </p:cNvPr>
          <p:cNvPicPr>
            <a:picLocks noChangeAspect="1"/>
          </p:cNvPicPr>
          <p:nvPr/>
        </p:nvPicPr>
        <p:blipFill rotWithShape="1">
          <a:blip r:embed="rId2">
            <a:extLst>
              <a:ext uri="{28A0092B-C50C-407E-A947-70E740481C1C}">
                <a14:useLocalDpi xmlns:a14="http://schemas.microsoft.com/office/drawing/2010/main" val="0"/>
              </a:ext>
            </a:extLst>
          </a:blip>
          <a:srcRect l="2363" t="95836" r="2686" b="28"/>
          <a:stretch/>
        </p:blipFill>
        <p:spPr>
          <a:xfrm>
            <a:off x="0" y="28282485"/>
            <a:ext cx="42804171" cy="1992727"/>
          </a:xfrm>
          <a:prstGeom prst="rect">
            <a:avLst/>
          </a:prstGeom>
        </p:spPr>
      </p:pic>
      <p:sp>
        <p:nvSpPr>
          <p:cNvPr id="32" name="Google Shape;56;p13">
            <a:extLst>
              <a:ext uri="{FF2B5EF4-FFF2-40B4-BE49-F238E27FC236}">
                <a16:creationId xmlns:a16="http://schemas.microsoft.com/office/drawing/2014/main" id="{8C0A5E85-5437-7A51-0EA3-42F6F71D76B3}"/>
              </a:ext>
            </a:extLst>
          </p:cNvPr>
          <p:cNvSpPr/>
          <p:nvPr/>
        </p:nvSpPr>
        <p:spPr>
          <a:xfrm>
            <a:off x="369651" y="28160328"/>
            <a:ext cx="42179132" cy="1703587"/>
          </a:xfrm>
          <a:prstGeom prst="rect">
            <a:avLst/>
          </a:prstGeom>
          <a:solidFill>
            <a:srgbClr val="FFFFFF">
              <a:alpha val="9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8;p13">
            <a:extLst>
              <a:ext uri="{FF2B5EF4-FFF2-40B4-BE49-F238E27FC236}">
                <a16:creationId xmlns:a16="http://schemas.microsoft.com/office/drawing/2014/main" id="{228A99CE-3568-28D2-FE85-F6D3E64E644B}"/>
              </a:ext>
            </a:extLst>
          </p:cNvPr>
          <p:cNvSpPr/>
          <p:nvPr/>
        </p:nvSpPr>
        <p:spPr>
          <a:xfrm>
            <a:off x="14765675" y="3901153"/>
            <a:ext cx="13519115" cy="23686490"/>
          </a:xfrm>
          <a:prstGeom prst="rect">
            <a:avLst/>
          </a:prstGeom>
          <a:solidFill>
            <a:srgbClr val="FFFFFF">
              <a:alpha val="96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8;p13">
            <a:extLst>
              <a:ext uri="{FF2B5EF4-FFF2-40B4-BE49-F238E27FC236}">
                <a16:creationId xmlns:a16="http://schemas.microsoft.com/office/drawing/2014/main" id="{4BD3FD3C-2102-F367-B50F-ED8D7A64F6FA}"/>
              </a:ext>
            </a:extLst>
          </p:cNvPr>
          <p:cNvSpPr/>
          <p:nvPr/>
        </p:nvSpPr>
        <p:spPr>
          <a:xfrm>
            <a:off x="28560410" y="3901153"/>
            <a:ext cx="13696544" cy="23686490"/>
          </a:xfrm>
          <a:prstGeom prst="rect">
            <a:avLst/>
          </a:prstGeom>
          <a:solidFill>
            <a:srgbClr val="FFFFFF">
              <a:alpha val="96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 name="Imagen 6">
            <a:extLst>
              <a:ext uri="{FF2B5EF4-FFF2-40B4-BE49-F238E27FC236}">
                <a16:creationId xmlns:a16="http://schemas.microsoft.com/office/drawing/2014/main" id="{1484EFE3-D3E4-7F8C-0EDD-22229B75E364}"/>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7000"/>
                    </a14:imgEffect>
                  </a14:imgLayer>
                </a14:imgProps>
              </a:ext>
            </a:extLst>
          </a:blip>
          <a:srcRect l="8832" t="19974" r="11128" b="20985"/>
          <a:stretch/>
        </p:blipFill>
        <p:spPr>
          <a:xfrm>
            <a:off x="627820" y="809852"/>
            <a:ext cx="7927294" cy="2059798"/>
          </a:xfrm>
          <a:prstGeom prst="rect">
            <a:avLst/>
          </a:prstGeom>
        </p:spPr>
      </p:pic>
      <p:sp>
        <p:nvSpPr>
          <p:cNvPr id="37" name="Google Shape;60;p13">
            <a:extLst>
              <a:ext uri="{FF2B5EF4-FFF2-40B4-BE49-F238E27FC236}">
                <a16:creationId xmlns:a16="http://schemas.microsoft.com/office/drawing/2014/main" id="{AF76AA71-0721-6E60-0F84-C32F8D8DFD9D}"/>
              </a:ext>
            </a:extLst>
          </p:cNvPr>
          <p:cNvSpPr txBox="1"/>
          <p:nvPr/>
        </p:nvSpPr>
        <p:spPr>
          <a:xfrm>
            <a:off x="5456937" y="432436"/>
            <a:ext cx="32217964" cy="2848511"/>
          </a:xfrm>
          <a:prstGeom prst="rect">
            <a:avLst/>
          </a:prstGeom>
          <a:noFill/>
          <a:ln>
            <a:noFill/>
          </a:ln>
        </p:spPr>
        <p:txBody>
          <a:bodyPr spcFirstLastPara="1" wrap="square" lIns="91425" tIns="91425" rIns="91425" bIns="91425" anchor="t" anchorCtr="0">
            <a:noAutofit/>
          </a:bodyPr>
          <a:lstStyle/>
          <a:p>
            <a:pPr algn="ctr" rtl="0">
              <a:spcBef>
                <a:spcPts val="2000"/>
              </a:spcBef>
              <a:spcAft>
                <a:spcPts val="600"/>
              </a:spcAft>
            </a:pPr>
            <a:r>
              <a:rPr lang="en-GB" sz="7200" i="0" u="none" strike="noStrike" dirty="0">
                <a:solidFill>
                  <a:schemeClr val="bg1"/>
                </a:solidFill>
                <a:effectLst/>
                <a:latin typeface="Oswald" panose="00000500000000000000" pitchFamily="2" charset="0"/>
              </a:rPr>
              <a:t>Leveraging Machine Learning and Data Science for Competitive Advantage:</a:t>
            </a:r>
            <a:br>
              <a:rPr lang="en-GB" sz="7200" dirty="0">
                <a:solidFill>
                  <a:schemeClr val="bg1"/>
                </a:solidFill>
                <a:effectLst/>
                <a:latin typeface="Oswald" panose="00000500000000000000" pitchFamily="2" charset="0"/>
              </a:rPr>
            </a:br>
            <a:r>
              <a:rPr lang="en-GB" sz="7200" i="0" u="none" strike="noStrike" dirty="0">
                <a:solidFill>
                  <a:schemeClr val="bg1"/>
                </a:solidFill>
                <a:effectLst/>
                <a:latin typeface="Oswald" panose="00000500000000000000" pitchFamily="2" charset="0"/>
              </a:rPr>
              <a:t>Estimating Football Player Market Values</a:t>
            </a:r>
            <a:endParaRPr lang="en-GB" sz="7200" dirty="0">
              <a:solidFill>
                <a:schemeClr val="bg1"/>
              </a:solidFill>
              <a:effectLst/>
              <a:latin typeface="Oswald" panose="00000500000000000000" pitchFamily="2" charset="0"/>
            </a:endParaRPr>
          </a:p>
          <a:p>
            <a:br>
              <a:rPr lang="en-GB" sz="6600" dirty="0">
                <a:latin typeface="Oswald" panose="00000500000000000000" pitchFamily="2" charset="0"/>
              </a:rPr>
            </a:br>
            <a:endParaRPr lang="en-US" sz="6600" dirty="0">
              <a:solidFill>
                <a:srgbClr val="FFFFFF"/>
              </a:solidFill>
              <a:latin typeface="Oswald" panose="00000500000000000000" pitchFamily="2" charset="0"/>
              <a:ea typeface="Oswald"/>
              <a:cs typeface="Oswald"/>
            </a:endParaRPr>
          </a:p>
        </p:txBody>
      </p:sp>
      <p:sp>
        <p:nvSpPr>
          <p:cNvPr id="38" name="Google Shape;61;p13">
            <a:extLst>
              <a:ext uri="{FF2B5EF4-FFF2-40B4-BE49-F238E27FC236}">
                <a16:creationId xmlns:a16="http://schemas.microsoft.com/office/drawing/2014/main" id="{995E9707-21EB-F5CF-A58E-04E7A241459A}"/>
              </a:ext>
            </a:extLst>
          </p:cNvPr>
          <p:cNvSpPr txBox="1"/>
          <p:nvPr/>
        </p:nvSpPr>
        <p:spPr>
          <a:xfrm>
            <a:off x="25631679" y="2811328"/>
            <a:ext cx="8980842" cy="1511923"/>
          </a:xfrm>
          <a:prstGeom prst="rect">
            <a:avLst/>
          </a:prstGeom>
          <a:noFill/>
          <a:ln>
            <a:noFill/>
          </a:ln>
        </p:spPr>
        <p:txBody>
          <a:bodyPr spcFirstLastPara="1" wrap="square" lIns="91425" tIns="91425" rIns="91425" bIns="91425" anchor="t" anchorCtr="0">
            <a:noAutofit/>
          </a:bodyPr>
          <a:lstStyle/>
          <a:p>
            <a:pPr>
              <a:lnSpc>
                <a:spcPct val="115000"/>
              </a:lnSpc>
            </a:pPr>
            <a:r>
              <a:rPr lang="en" sz="3600" dirty="0">
                <a:latin typeface="Droid Serif"/>
                <a:ea typeface="Droid Serif"/>
                <a:cs typeface="Droid Serif"/>
                <a:sym typeface="Droid Serif"/>
              </a:rPr>
              <a:t>Author:  </a:t>
            </a:r>
            <a:r>
              <a:rPr lang="en" sz="3600" dirty="0">
                <a:solidFill>
                  <a:srgbClr val="F3BE29"/>
                </a:solidFill>
                <a:latin typeface="Droid Serif"/>
                <a:ea typeface="Droid Serif"/>
                <a:cs typeface="Droid Serif"/>
                <a:sym typeface="Droid Serif"/>
              </a:rPr>
              <a:t>Kavi Patak     </a:t>
            </a:r>
            <a:r>
              <a:rPr lang="en" sz="3600" dirty="0">
                <a:latin typeface="Droid Serif"/>
                <a:ea typeface="Droid Serif"/>
                <a:cs typeface="Droid Serif"/>
                <a:sym typeface="Droid Serif"/>
              </a:rPr>
              <a:t>Lecturer:  </a:t>
            </a:r>
            <a:r>
              <a:rPr lang="en" sz="3600" dirty="0">
                <a:solidFill>
                  <a:srgbClr val="F3BE29"/>
                </a:solidFill>
                <a:latin typeface="Droid Serif"/>
                <a:ea typeface="Droid Serif"/>
                <a:cs typeface="Droid Serif"/>
                <a:sym typeface="Droid Serif"/>
              </a:rPr>
              <a:t>James Garza</a:t>
            </a:r>
          </a:p>
          <a:p>
            <a:pPr>
              <a:lnSpc>
                <a:spcPct val="115000"/>
              </a:lnSpc>
            </a:pPr>
            <a:endParaRPr lang="en-IE" sz="5000" dirty="0">
              <a:solidFill>
                <a:srgbClr val="F3BE29"/>
              </a:solidFill>
              <a:latin typeface="Droid Serif"/>
              <a:ea typeface="Droid Serif"/>
              <a:cs typeface="Droid Serif"/>
            </a:endParaRPr>
          </a:p>
          <a:p>
            <a:pPr marL="0" lvl="0" indent="0" algn="l" rtl="0">
              <a:lnSpc>
                <a:spcPct val="115000"/>
              </a:lnSpc>
              <a:spcBef>
                <a:spcPts val="0"/>
              </a:spcBef>
              <a:spcAft>
                <a:spcPts val="0"/>
              </a:spcAft>
              <a:buNone/>
            </a:pPr>
            <a:endParaRPr sz="8500" dirty="0">
              <a:solidFill>
                <a:srgbClr val="FFFFFF"/>
              </a:solidFill>
              <a:latin typeface="Oswald"/>
              <a:ea typeface="Oswald"/>
              <a:cs typeface="Oswald"/>
              <a:sym typeface="Oswald"/>
            </a:endParaRPr>
          </a:p>
          <a:p>
            <a:pPr marL="0" lvl="0" indent="0" algn="l" rtl="0">
              <a:spcBef>
                <a:spcPts val="0"/>
              </a:spcBef>
              <a:spcAft>
                <a:spcPts val="0"/>
              </a:spcAft>
              <a:buClr>
                <a:srgbClr val="000000"/>
              </a:buClr>
              <a:buSzPts val="1100"/>
              <a:buFont typeface="Arial"/>
              <a:buNone/>
            </a:pPr>
            <a:endParaRPr sz="9600" dirty="0">
              <a:latin typeface="Oswald"/>
              <a:ea typeface="Oswald"/>
              <a:cs typeface="Oswald"/>
              <a:sym typeface="Oswald"/>
            </a:endParaRPr>
          </a:p>
          <a:p>
            <a:pPr marL="0" lvl="0" indent="0" algn="l" rtl="0">
              <a:lnSpc>
                <a:spcPct val="115000"/>
              </a:lnSpc>
              <a:spcBef>
                <a:spcPts val="0"/>
              </a:spcBef>
              <a:spcAft>
                <a:spcPts val="0"/>
              </a:spcAft>
              <a:buNone/>
            </a:pPr>
            <a:endParaRPr sz="8500" dirty="0">
              <a:solidFill>
                <a:srgbClr val="FFFFFF"/>
              </a:solidFill>
              <a:latin typeface="Oswald"/>
              <a:ea typeface="Oswald"/>
              <a:cs typeface="Oswald"/>
              <a:sym typeface="Oswald"/>
            </a:endParaRPr>
          </a:p>
          <a:p>
            <a:pPr marL="0" lvl="0" indent="0" algn="l" rtl="0">
              <a:spcBef>
                <a:spcPts val="0"/>
              </a:spcBef>
              <a:spcAft>
                <a:spcPts val="0"/>
              </a:spcAft>
              <a:buNone/>
            </a:pPr>
            <a:endParaRPr sz="9600" dirty="0">
              <a:latin typeface="Oswald"/>
              <a:ea typeface="Oswald"/>
              <a:cs typeface="Oswald"/>
              <a:sym typeface="Oswald"/>
            </a:endParaRPr>
          </a:p>
        </p:txBody>
      </p:sp>
      <p:pic>
        <p:nvPicPr>
          <p:cNvPr id="41" name="Picture 40" descr="A graph of a football ball and a bag of money&#10;&#10;Description automatically generated">
            <a:extLst>
              <a:ext uri="{FF2B5EF4-FFF2-40B4-BE49-F238E27FC236}">
                <a16:creationId xmlns:a16="http://schemas.microsoft.com/office/drawing/2014/main" id="{1205CCA1-C2F7-9E38-A223-994CE167E034}"/>
              </a:ext>
            </a:extLst>
          </p:cNvPr>
          <p:cNvPicPr>
            <a:picLocks noChangeAspect="1"/>
          </p:cNvPicPr>
          <p:nvPr/>
        </p:nvPicPr>
        <p:blipFill rotWithShape="1">
          <a:blip r:embed="rId5">
            <a:alphaModFix/>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t="13030" b="13510"/>
          <a:stretch/>
        </p:blipFill>
        <p:spPr>
          <a:xfrm>
            <a:off x="35159330" y="326987"/>
            <a:ext cx="7097624" cy="3147434"/>
          </a:xfrm>
          <a:prstGeom prst="rect">
            <a:avLst/>
          </a:prstGeom>
        </p:spPr>
      </p:pic>
      <p:sp>
        <p:nvSpPr>
          <p:cNvPr id="43" name="Google Shape;56;p13">
            <a:extLst>
              <a:ext uri="{FF2B5EF4-FFF2-40B4-BE49-F238E27FC236}">
                <a16:creationId xmlns:a16="http://schemas.microsoft.com/office/drawing/2014/main" id="{3397235E-98AD-E2A2-BC73-F4E244588594}"/>
              </a:ext>
            </a:extLst>
          </p:cNvPr>
          <p:cNvSpPr/>
          <p:nvPr/>
        </p:nvSpPr>
        <p:spPr>
          <a:xfrm>
            <a:off x="35159330" y="3474422"/>
            <a:ext cx="7097624" cy="432435"/>
          </a:xfrm>
          <a:prstGeom prst="rect">
            <a:avLst/>
          </a:prstGeom>
          <a:solidFill>
            <a:srgbClr val="FFFFFF">
              <a:alpha val="9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 name="Picture 44" descr="A black and white image of a football ball&#10;&#10;Description automatically generated">
            <a:extLst>
              <a:ext uri="{FF2B5EF4-FFF2-40B4-BE49-F238E27FC236}">
                <a16:creationId xmlns:a16="http://schemas.microsoft.com/office/drawing/2014/main" id="{2B1723DE-CF16-B2C9-AF40-2526BD9109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0474" y="8475631"/>
            <a:ext cx="2910083" cy="2570570"/>
          </a:xfrm>
          <a:prstGeom prst="rect">
            <a:avLst/>
          </a:prstGeom>
        </p:spPr>
      </p:pic>
      <p:cxnSp>
        <p:nvCxnSpPr>
          <p:cNvPr id="49" name="Straight Connector 48">
            <a:extLst>
              <a:ext uri="{FF2B5EF4-FFF2-40B4-BE49-F238E27FC236}">
                <a16:creationId xmlns:a16="http://schemas.microsoft.com/office/drawing/2014/main" id="{5F311EC4-7A26-5250-6934-9034204F8200}"/>
              </a:ext>
            </a:extLst>
          </p:cNvPr>
          <p:cNvCxnSpPr>
            <a:cxnSpLocks/>
          </p:cNvCxnSpPr>
          <p:nvPr/>
        </p:nvCxnSpPr>
        <p:spPr>
          <a:xfrm>
            <a:off x="161586" y="30111720"/>
            <a:ext cx="42480590" cy="0"/>
          </a:xfrm>
          <a:prstGeom prst="line">
            <a:avLst/>
          </a:prstGeom>
          <a:ln w="44450">
            <a:solidFill>
              <a:srgbClr val="F3BE29"/>
            </a:solidFill>
          </a:ln>
        </p:spPr>
        <p:style>
          <a:lnRef idx="2">
            <a:schemeClr val="accent2"/>
          </a:lnRef>
          <a:fillRef idx="0">
            <a:schemeClr val="accent2"/>
          </a:fillRef>
          <a:effectRef idx="1">
            <a:schemeClr val="accent2"/>
          </a:effectRef>
          <a:fontRef idx="minor">
            <a:schemeClr val="tx1"/>
          </a:fontRef>
        </p:style>
      </p:cxnSp>
      <p:sp>
        <p:nvSpPr>
          <p:cNvPr id="57" name="TextBox 56">
            <a:extLst>
              <a:ext uri="{FF2B5EF4-FFF2-40B4-BE49-F238E27FC236}">
                <a16:creationId xmlns:a16="http://schemas.microsoft.com/office/drawing/2014/main" id="{BC4DBBDA-8120-50A4-A2E1-D1E6AFCE5D7F}"/>
              </a:ext>
            </a:extLst>
          </p:cNvPr>
          <p:cNvSpPr txBox="1"/>
          <p:nvPr/>
        </p:nvSpPr>
        <p:spPr>
          <a:xfrm>
            <a:off x="1044790" y="5111554"/>
            <a:ext cx="13252133" cy="1938992"/>
          </a:xfrm>
          <a:prstGeom prst="rect">
            <a:avLst/>
          </a:prstGeom>
          <a:noFill/>
        </p:spPr>
        <p:txBody>
          <a:bodyPr wrap="square" rtlCol="0">
            <a:spAutoFit/>
          </a:bodyPr>
          <a:lstStyle/>
          <a:p>
            <a:r>
              <a:rPr lang="en-GB" sz="2400" b="0" i="0" u="none" strike="noStrike" dirty="0">
                <a:solidFill>
                  <a:srgbClr val="000000"/>
                </a:solidFill>
                <a:effectLst/>
                <a:latin typeface="Droid Serif"/>
              </a:rPr>
              <a:t>The role of analytics in football has evolved over the past decade, and will continue to do so. Technological developments continue to improve the volume and quality of data available to the world’s leading clubs, as well as the ability to derive insight from them. The opportunity exists for clubs of all sizes to use analytics to build a sustainable competitive advantage, something which will be most evident in the area where they invest most: the transfer market.</a:t>
            </a:r>
            <a:endParaRPr lang="en-IE" sz="2400" dirty="0">
              <a:latin typeface="Droid Serif"/>
            </a:endParaRPr>
          </a:p>
        </p:txBody>
      </p:sp>
      <p:sp>
        <p:nvSpPr>
          <p:cNvPr id="58" name="Google Shape;63;p13">
            <a:extLst>
              <a:ext uri="{FF2B5EF4-FFF2-40B4-BE49-F238E27FC236}">
                <a16:creationId xmlns:a16="http://schemas.microsoft.com/office/drawing/2014/main" id="{1DF1977E-A4A1-7041-6399-D9691C97FDDB}"/>
              </a:ext>
            </a:extLst>
          </p:cNvPr>
          <p:cNvSpPr txBox="1"/>
          <p:nvPr/>
        </p:nvSpPr>
        <p:spPr>
          <a:xfrm>
            <a:off x="1044790" y="4068826"/>
            <a:ext cx="4488901" cy="114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6000" dirty="0">
                <a:solidFill>
                  <a:schemeClr val="tx1"/>
                </a:solidFill>
                <a:latin typeface="Oswald"/>
                <a:ea typeface="Oswald"/>
                <a:cs typeface="Oswald"/>
                <a:sym typeface="Oswald"/>
              </a:rPr>
              <a:t>Introduction</a:t>
            </a:r>
            <a:endParaRPr lang="en-US" sz="6000" dirty="0">
              <a:solidFill>
                <a:schemeClr val="tx1"/>
              </a:solidFill>
              <a:latin typeface="Oswald"/>
              <a:ea typeface="Oswald"/>
              <a:cs typeface="Oswald"/>
            </a:endParaRPr>
          </a:p>
          <a:p>
            <a:pPr marL="0" lvl="0" indent="0" algn="l" rtl="0">
              <a:spcBef>
                <a:spcPts val="0"/>
              </a:spcBef>
              <a:spcAft>
                <a:spcPts val="0"/>
              </a:spcAft>
              <a:buNone/>
            </a:pPr>
            <a:endParaRPr dirty="0">
              <a:latin typeface="Oswald"/>
              <a:ea typeface="Oswald"/>
              <a:cs typeface="Oswald"/>
              <a:sym typeface="Oswald"/>
            </a:endParaRPr>
          </a:p>
        </p:txBody>
      </p:sp>
      <p:pic>
        <p:nvPicPr>
          <p:cNvPr id="1026" name="Picture 2">
            <a:extLst>
              <a:ext uri="{FF2B5EF4-FFF2-40B4-BE49-F238E27FC236}">
                <a16:creationId xmlns:a16="http://schemas.microsoft.com/office/drawing/2014/main" id="{3EBEF8E5-E555-C9F8-CD9B-F42C78613CF1}"/>
              </a:ext>
            </a:extLst>
          </p:cNvPr>
          <p:cNvPicPr>
            <a:picLocks noChangeAspect="1" noChangeArrowheads="1"/>
          </p:cNvPicPr>
          <p:nvPr/>
        </p:nvPicPr>
        <p:blipFill>
          <a:blip r:embed="rId8">
            <a:alphaModFix amt="89000"/>
            <a:extLst>
              <a:ext uri="{28A0092B-C50C-407E-A947-70E740481C1C}">
                <a14:useLocalDpi xmlns:a14="http://schemas.microsoft.com/office/drawing/2010/main" val="0"/>
              </a:ext>
            </a:extLst>
          </a:blip>
          <a:srcRect/>
          <a:stretch>
            <a:fillRect/>
          </a:stretch>
        </p:blipFill>
        <p:spPr bwMode="auto">
          <a:xfrm>
            <a:off x="14843010" y="5230002"/>
            <a:ext cx="7362912" cy="39703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20E7FF6-9E77-598A-E291-B2DA9AAC1F5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460199" y="5207190"/>
            <a:ext cx="5611481" cy="39728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DB66BD2-C883-2FB4-AB2F-30795CEB5BEB}"/>
              </a:ext>
            </a:extLst>
          </p:cNvPr>
          <p:cNvPicPr>
            <a:picLocks noChangeAspect="1" noChangeArrowheads="1"/>
          </p:cNvPicPr>
          <p:nvPr/>
        </p:nvPicPr>
        <p:blipFill>
          <a:blip r:embed="rId10">
            <a:duotone>
              <a:schemeClr val="accent6">
                <a:shade val="45000"/>
                <a:satMod val="135000"/>
              </a:schemeClr>
              <a:prstClr val="white"/>
            </a:duotone>
            <a:alphaModFix amt="90000"/>
            <a:extLst>
              <a:ext uri="{BEBA8EAE-BF5A-486C-A8C5-ECC9F3942E4B}">
                <a14:imgProps xmlns:a14="http://schemas.microsoft.com/office/drawing/2010/main">
                  <a14:imgLayer r:embed="rId11">
                    <a14:imgEffect>
                      <a14:colorTemperature colorTemp="53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634576" y="14712672"/>
            <a:ext cx="8584290" cy="4074852"/>
          </a:xfrm>
          <a:prstGeom prst="rect">
            <a:avLst/>
          </a:prstGeom>
          <a:noFill/>
          <a:effectLst>
            <a:softEdge rad="114300"/>
          </a:effectLst>
          <a:extLst>
            <a:ext uri="{909E8E84-426E-40DD-AFC4-6F175D3DCCD1}">
              <a14:hiddenFill xmlns:a14="http://schemas.microsoft.com/office/drawing/2010/main">
                <a:solidFill>
                  <a:srgbClr val="FFFFFF"/>
                </a:solidFill>
              </a14:hiddenFill>
            </a:ext>
          </a:extLst>
        </p:spPr>
      </p:pic>
      <p:sp>
        <p:nvSpPr>
          <p:cNvPr id="61" name="Google Shape;63;p13">
            <a:extLst>
              <a:ext uri="{FF2B5EF4-FFF2-40B4-BE49-F238E27FC236}">
                <a16:creationId xmlns:a16="http://schemas.microsoft.com/office/drawing/2014/main" id="{A5243D62-58FF-A0A7-B700-A8B702A13C47}"/>
              </a:ext>
            </a:extLst>
          </p:cNvPr>
          <p:cNvSpPr txBox="1"/>
          <p:nvPr/>
        </p:nvSpPr>
        <p:spPr>
          <a:xfrm>
            <a:off x="1044789" y="7238351"/>
            <a:ext cx="4488901" cy="114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IE" sz="6000" dirty="0">
                <a:solidFill>
                  <a:schemeClr val="tx1"/>
                </a:solidFill>
                <a:latin typeface="Oswald"/>
                <a:ea typeface="Oswald"/>
                <a:cs typeface="Oswald"/>
                <a:sym typeface="Oswald"/>
              </a:rPr>
              <a:t>The Process…</a:t>
            </a:r>
            <a:endParaRPr lang="en-US" sz="6000" dirty="0">
              <a:solidFill>
                <a:schemeClr val="tx1"/>
              </a:solidFill>
              <a:latin typeface="Oswald"/>
              <a:ea typeface="Oswald"/>
              <a:cs typeface="Oswald"/>
            </a:endParaRPr>
          </a:p>
          <a:p>
            <a:pPr marL="0" lvl="0" indent="0" algn="l" rtl="0">
              <a:spcBef>
                <a:spcPts val="0"/>
              </a:spcBef>
              <a:spcAft>
                <a:spcPts val="0"/>
              </a:spcAft>
              <a:buNone/>
            </a:pPr>
            <a:endParaRPr dirty="0">
              <a:latin typeface="Oswald"/>
              <a:ea typeface="Oswald"/>
              <a:cs typeface="Oswald"/>
              <a:sym typeface="Oswald"/>
            </a:endParaRPr>
          </a:p>
        </p:txBody>
      </p:sp>
      <p:sp>
        <p:nvSpPr>
          <p:cNvPr id="1031" name="Google Shape;69;p13">
            <a:extLst>
              <a:ext uri="{FF2B5EF4-FFF2-40B4-BE49-F238E27FC236}">
                <a16:creationId xmlns:a16="http://schemas.microsoft.com/office/drawing/2014/main" id="{E0E63455-30C3-D345-B9B1-D72E7F8103BF}"/>
              </a:ext>
            </a:extLst>
          </p:cNvPr>
          <p:cNvSpPr txBox="1"/>
          <p:nvPr/>
        </p:nvSpPr>
        <p:spPr>
          <a:xfrm>
            <a:off x="6129966" y="12712368"/>
            <a:ext cx="4364661" cy="618159"/>
          </a:xfrm>
          <a:prstGeom prst="rect">
            <a:avLst/>
          </a:prstGeom>
          <a:noFill/>
          <a:ln>
            <a:noFill/>
          </a:ln>
        </p:spPr>
        <p:txBody>
          <a:bodyPr spcFirstLastPara="1" wrap="square" lIns="91425" tIns="91425" rIns="91425" bIns="91425" anchor="t" anchorCtr="0">
            <a:noAutofit/>
          </a:bodyPr>
          <a:lstStyle/>
          <a:p>
            <a:pPr>
              <a:buSzPts val="1100"/>
            </a:pPr>
            <a:r>
              <a:rPr lang="en-GB" sz="3200" b="1" dirty="0">
                <a:solidFill>
                  <a:srgbClr val="F3BE29"/>
                </a:solidFill>
                <a:latin typeface="Droid Serif"/>
                <a:sym typeface="Droid Serif"/>
              </a:rPr>
              <a:t>Data Understanding</a:t>
            </a:r>
            <a:r>
              <a:rPr lang="en-GB" sz="3200" dirty="0">
                <a:latin typeface="Droid Serif"/>
                <a:sym typeface="Droid Serif"/>
              </a:rPr>
              <a:t>  </a:t>
            </a:r>
          </a:p>
          <a:p>
            <a:endParaRPr lang="en-GB" sz="2400" dirty="0">
              <a:solidFill>
                <a:schemeClr val="bg2">
                  <a:lumMod val="75000"/>
                </a:schemeClr>
              </a:solidFill>
              <a:latin typeface="Droid Serif"/>
            </a:endParaRPr>
          </a:p>
        </p:txBody>
      </p:sp>
      <p:sp>
        <p:nvSpPr>
          <p:cNvPr id="1033" name="Google Shape;69;p13">
            <a:extLst>
              <a:ext uri="{FF2B5EF4-FFF2-40B4-BE49-F238E27FC236}">
                <a16:creationId xmlns:a16="http://schemas.microsoft.com/office/drawing/2014/main" id="{7C424492-41F3-29DF-7701-AFBD5956169A}"/>
              </a:ext>
            </a:extLst>
          </p:cNvPr>
          <p:cNvSpPr txBox="1"/>
          <p:nvPr/>
        </p:nvSpPr>
        <p:spPr>
          <a:xfrm>
            <a:off x="1053346" y="8307770"/>
            <a:ext cx="5462211" cy="624804"/>
          </a:xfrm>
          <a:prstGeom prst="rect">
            <a:avLst/>
          </a:prstGeom>
          <a:noFill/>
          <a:ln>
            <a:noFill/>
          </a:ln>
        </p:spPr>
        <p:txBody>
          <a:bodyPr spcFirstLastPara="1" wrap="square" lIns="91425" tIns="91425" rIns="91425" bIns="91425" anchor="t" anchorCtr="0">
            <a:noAutofit/>
          </a:bodyPr>
          <a:lstStyle/>
          <a:p>
            <a:pPr>
              <a:buSzPts val="1100"/>
            </a:pPr>
            <a:r>
              <a:rPr lang="en-GB" sz="3200" b="1" dirty="0">
                <a:solidFill>
                  <a:srgbClr val="F3BE29"/>
                </a:solidFill>
                <a:latin typeface="Droid Serif"/>
                <a:sym typeface="Droid Serif"/>
              </a:rPr>
              <a:t>Business Understanding</a:t>
            </a:r>
            <a:r>
              <a:rPr lang="en-GB" sz="3200" dirty="0">
                <a:latin typeface="Droid Serif"/>
                <a:sym typeface="Droid Serif"/>
              </a:rPr>
              <a:t>  </a:t>
            </a:r>
          </a:p>
          <a:p>
            <a:endParaRPr lang="en-GB" sz="2400" dirty="0">
              <a:solidFill>
                <a:schemeClr val="bg2">
                  <a:lumMod val="75000"/>
                </a:schemeClr>
              </a:solidFill>
              <a:latin typeface="Droid Serif"/>
            </a:endParaRPr>
          </a:p>
        </p:txBody>
      </p:sp>
      <p:sp>
        <p:nvSpPr>
          <p:cNvPr id="1036" name="TextBox 1035">
            <a:extLst>
              <a:ext uri="{FF2B5EF4-FFF2-40B4-BE49-F238E27FC236}">
                <a16:creationId xmlns:a16="http://schemas.microsoft.com/office/drawing/2014/main" id="{AAC6F54D-C300-4989-DE8F-2B2C023E114A}"/>
              </a:ext>
            </a:extLst>
          </p:cNvPr>
          <p:cNvSpPr txBox="1"/>
          <p:nvPr/>
        </p:nvSpPr>
        <p:spPr>
          <a:xfrm>
            <a:off x="7084193" y="20036909"/>
            <a:ext cx="4877475" cy="523220"/>
          </a:xfrm>
          <a:prstGeom prst="rect">
            <a:avLst/>
          </a:prstGeom>
          <a:noFill/>
        </p:spPr>
        <p:txBody>
          <a:bodyPr wrap="square" rtlCol="0">
            <a:spAutoFit/>
          </a:bodyPr>
          <a:lstStyle/>
          <a:p>
            <a:r>
              <a:rPr lang="en-GB" sz="2800" b="0" i="0" u="none" strike="noStrike" dirty="0">
                <a:solidFill>
                  <a:srgbClr val="000000"/>
                </a:solidFill>
                <a:effectLst/>
                <a:latin typeface="Droid Serif"/>
              </a:rPr>
              <a:t>The Combined</a:t>
            </a:r>
            <a:endParaRPr lang="en-IE" sz="2800" dirty="0">
              <a:latin typeface="Droid Serif"/>
            </a:endParaRPr>
          </a:p>
        </p:txBody>
      </p:sp>
      <p:sp>
        <p:nvSpPr>
          <p:cNvPr id="1037" name="TextBox 1036">
            <a:extLst>
              <a:ext uri="{FF2B5EF4-FFF2-40B4-BE49-F238E27FC236}">
                <a16:creationId xmlns:a16="http://schemas.microsoft.com/office/drawing/2014/main" id="{1B1F3089-DE79-4FCB-EFDC-57F88E8B8634}"/>
              </a:ext>
            </a:extLst>
          </p:cNvPr>
          <p:cNvSpPr txBox="1"/>
          <p:nvPr/>
        </p:nvSpPr>
        <p:spPr>
          <a:xfrm>
            <a:off x="972266" y="14158039"/>
            <a:ext cx="14489024" cy="1200329"/>
          </a:xfrm>
          <a:prstGeom prst="rect">
            <a:avLst/>
          </a:prstGeom>
          <a:noFill/>
        </p:spPr>
        <p:txBody>
          <a:bodyPr wrap="square" rtlCol="0">
            <a:spAutoFit/>
          </a:bodyPr>
          <a:lstStyle/>
          <a:p>
            <a:pPr marL="457200" indent="-457200">
              <a:buFont typeface="Arial" panose="020B0604020202020204" pitchFamily="34" charset="0"/>
              <a:buChar char="•"/>
            </a:pPr>
            <a:r>
              <a:rPr lang="en-GB" sz="2400" b="0" i="0" u="none" strike="noStrike" dirty="0">
                <a:solidFill>
                  <a:srgbClr val="000000"/>
                </a:solidFill>
                <a:effectLst/>
                <a:latin typeface="Droid Serif"/>
              </a:rPr>
              <a:t>Data:  “Football Data from Transfermarkt” provided by Kaggle </a:t>
            </a:r>
          </a:p>
          <a:p>
            <a:pPr marL="457200" indent="-457200">
              <a:buFont typeface="Arial" panose="020B0604020202020204" pitchFamily="34" charset="0"/>
              <a:buChar char="•"/>
            </a:pPr>
            <a:r>
              <a:rPr lang="en-GB" sz="2400" b="0" i="0" u="none" strike="noStrike" dirty="0">
                <a:solidFill>
                  <a:srgbClr val="000000"/>
                </a:solidFill>
                <a:effectLst/>
                <a:latin typeface="Droid Serif"/>
              </a:rPr>
              <a:t>Available at:  </a:t>
            </a:r>
            <a:r>
              <a:rPr lang="en-GB" sz="2400" b="0" i="0" u="sng" strike="noStrike" dirty="0">
                <a:solidFill>
                  <a:srgbClr val="1155CC"/>
                </a:solidFill>
                <a:effectLst/>
                <a:latin typeface="Droid Serif"/>
                <a:hlinkClick r:id="rId12"/>
              </a:rPr>
              <a:t>https://www.kaggle.com/datasets/davidcariboo/player-scores/versions/284</a:t>
            </a:r>
            <a:endParaRPr lang="en-GB" sz="2400" b="0" i="0" u="sng" strike="noStrike" dirty="0">
              <a:solidFill>
                <a:srgbClr val="1155CC"/>
              </a:solidFill>
              <a:effectLst/>
              <a:latin typeface="Droid Serif"/>
            </a:endParaRPr>
          </a:p>
          <a:p>
            <a:pPr marL="457200" indent="-457200">
              <a:buFont typeface="Arial" panose="020B0604020202020204" pitchFamily="34" charset="0"/>
              <a:buChar char="•"/>
            </a:pPr>
            <a:r>
              <a:rPr lang="en-GB" sz="2400" b="0" i="0" strike="noStrike" dirty="0">
                <a:effectLst/>
                <a:latin typeface="Droid Serif"/>
              </a:rPr>
              <a:t>9 CSV Fi</a:t>
            </a:r>
            <a:r>
              <a:rPr lang="en-GB" sz="2400" dirty="0">
                <a:solidFill>
                  <a:srgbClr val="000000"/>
                </a:solidFill>
                <a:latin typeface="Droid Serif"/>
              </a:rPr>
              <a:t>les</a:t>
            </a:r>
            <a:endParaRPr lang="en-IE" sz="3600" dirty="0">
              <a:latin typeface="Droid Serif"/>
            </a:endParaRPr>
          </a:p>
        </p:txBody>
      </p:sp>
      <p:pic>
        <p:nvPicPr>
          <p:cNvPr id="2" name="Picture 1" descr="A black and white image of a football ball&#10;&#10;Description automatically generated">
            <a:extLst>
              <a:ext uri="{FF2B5EF4-FFF2-40B4-BE49-F238E27FC236}">
                <a16:creationId xmlns:a16="http://schemas.microsoft.com/office/drawing/2014/main" id="{F307EF43-8889-FA91-4401-0E3CE9CB35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2266" y="28443718"/>
            <a:ext cx="1531520" cy="1352841"/>
          </a:xfrm>
          <a:prstGeom prst="rect">
            <a:avLst/>
          </a:prstGeom>
        </p:spPr>
      </p:pic>
      <p:sp>
        <p:nvSpPr>
          <p:cNvPr id="3" name="Google Shape;63;p13">
            <a:extLst>
              <a:ext uri="{FF2B5EF4-FFF2-40B4-BE49-F238E27FC236}">
                <a16:creationId xmlns:a16="http://schemas.microsoft.com/office/drawing/2014/main" id="{6D2F6092-DD77-B8F4-D0EE-D0CA5E440894}"/>
              </a:ext>
            </a:extLst>
          </p:cNvPr>
          <p:cNvSpPr txBox="1"/>
          <p:nvPr/>
        </p:nvSpPr>
        <p:spPr>
          <a:xfrm>
            <a:off x="21142778" y="28473551"/>
            <a:ext cx="4488901" cy="114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IE" sz="6000" dirty="0">
                <a:solidFill>
                  <a:schemeClr val="tx1"/>
                </a:solidFill>
                <a:latin typeface="Oswald"/>
                <a:ea typeface="Oswald"/>
                <a:cs typeface="Oswald"/>
                <a:sym typeface="Oswald"/>
              </a:rPr>
              <a:t>References</a:t>
            </a:r>
            <a:endParaRPr lang="en-US" sz="6000" dirty="0">
              <a:solidFill>
                <a:schemeClr val="tx1"/>
              </a:solidFill>
              <a:latin typeface="Oswald"/>
              <a:ea typeface="Oswald"/>
              <a:cs typeface="Oswald"/>
            </a:endParaRPr>
          </a:p>
          <a:p>
            <a:pPr marL="0" lvl="0" indent="0" algn="l" rtl="0">
              <a:spcBef>
                <a:spcPts val="0"/>
              </a:spcBef>
              <a:spcAft>
                <a:spcPts val="0"/>
              </a:spcAft>
              <a:buNone/>
            </a:pPr>
            <a:endParaRPr dirty="0">
              <a:latin typeface="Oswald"/>
              <a:ea typeface="Oswald"/>
              <a:cs typeface="Oswald"/>
              <a:sym typeface="Oswald"/>
            </a:endParaRPr>
          </a:p>
        </p:txBody>
      </p:sp>
      <p:sp>
        <p:nvSpPr>
          <p:cNvPr id="4" name="Google Shape;69;p13">
            <a:extLst>
              <a:ext uri="{FF2B5EF4-FFF2-40B4-BE49-F238E27FC236}">
                <a16:creationId xmlns:a16="http://schemas.microsoft.com/office/drawing/2014/main" id="{9D06385F-5E5E-C627-F80B-5DF324017DD2}"/>
              </a:ext>
            </a:extLst>
          </p:cNvPr>
          <p:cNvSpPr txBox="1"/>
          <p:nvPr/>
        </p:nvSpPr>
        <p:spPr>
          <a:xfrm>
            <a:off x="20367889" y="13862854"/>
            <a:ext cx="4550976" cy="574408"/>
          </a:xfrm>
          <a:prstGeom prst="rect">
            <a:avLst/>
          </a:prstGeom>
          <a:noFill/>
          <a:ln>
            <a:noFill/>
          </a:ln>
        </p:spPr>
        <p:txBody>
          <a:bodyPr spcFirstLastPara="1" wrap="square" lIns="91425" tIns="91425" rIns="91425" bIns="91425" anchor="t" anchorCtr="0">
            <a:noAutofit/>
          </a:bodyPr>
          <a:lstStyle/>
          <a:p>
            <a:pPr>
              <a:buSzPts val="1100"/>
            </a:pPr>
            <a:r>
              <a:rPr lang="en-GB" sz="3200" b="1" dirty="0">
                <a:solidFill>
                  <a:srgbClr val="F3BE29"/>
                </a:solidFill>
                <a:latin typeface="Droid Serif"/>
                <a:sym typeface="Droid Serif"/>
              </a:rPr>
              <a:t>Modelling</a:t>
            </a:r>
            <a:endParaRPr lang="en-GB" sz="3200" dirty="0">
              <a:latin typeface="Droid Serif"/>
              <a:sym typeface="Droid Serif"/>
            </a:endParaRPr>
          </a:p>
          <a:p>
            <a:endParaRPr lang="en-GB" sz="2400" dirty="0">
              <a:solidFill>
                <a:schemeClr val="bg2">
                  <a:lumMod val="75000"/>
                </a:schemeClr>
              </a:solidFill>
              <a:latin typeface="Droid Serif"/>
            </a:endParaRPr>
          </a:p>
        </p:txBody>
      </p:sp>
      <p:sp>
        <p:nvSpPr>
          <p:cNvPr id="5" name="Google Shape;69;p13">
            <a:extLst>
              <a:ext uri="{FF2B5EF4-FFF2-40B4-BE49-F238E27FC236}">
                <a16:creationId xmlns:a16="http://schemas.microsoft.com/office/drawing/2014/main" id="{94A1D03A-2D34-C97E-B6F2-6CDB5A998CFA}"/>
              </a:ext>
            </a:extLst>
          </p:cNvPr>
          <p:cNvSpPr txBox="1"/>
          <p:nvPr/>
        </p:nvSpPr>
        <p:spPr>
          <a:xfrm>
            <a:off x="29175797" y="9336441"/>
            <a:ext cx="3701110" cy="564951"/>
          </a:xfrm>
          <a:prstGeom prst="rect">
            <a:avLst/>
          </a:prstGeom>
          <a:noFill/>
          <a:ln>
            <a:noFill/>
          </a:ln>
        </p:spPr>
        <p:txBody>
          <a:bodyPr spcFirstLastPara="1" wrap="square" lIns="91425" tIns="91425" rIns="91425" bIns="91425" anchor="t" anchorCtr="0">
            <a:noAutofit/>
          </a:bodyPr>
          <a:lstStyle/>
          <a:p>
            <a:pPr>
              <a:buSzPts val="1100"/>
            </a:pPr>
            <a:r>
              <a:rPr lang="en-GB" sz="3200" b="1" dirty="0">
                <a:solidFill>
                  <a:srgbClr val="F3BE29"/>
                </a:solidFill>
                <a:latin typeface="Droid Serif"/>
                <a:sym typeface="Droid Serif"/>
              </a:rPr>
              <a:t>Evaluation</a:t>
            </a:r>
            <a:endParaRPr lang="en-GB" sz="2800" dirty="0">
              <a:latin typeface="Droid Serif"/>
              <a:sym typeface="Droid Serif"/>
            </a:endParaRPr>
          </a:p>
          <a:p>
            <a:endParaRPr lang="en-GB" sz="2400" dirty="0">
              <a:solidFill>
                <a:schemeClr val="bg2">
                  <a:lumMod val="75000"/>
                </a:schemeClr>
              </a:solidFill>
              <a:latin typeface="Droid Serif"/>
            </a:endParaRPr>
          </a:p>
        </p:txBody>
      </p:sp>
      <p:cxnSp>
        <p:nvCxnSpPr>
          <p:cNvPr id="8" name="Straight Arrow Connector 7">
            <a:extLst>
              <a:ext uri="{FF2B5EF4-FFF2-40B4-BE49-F238E27FC236}">
                <a16:creationId xmlns:a16="http://schemas.microsoft.com/office/drawing/2014/main" id="{8BDFE248-D5D3-F61C-E8CA-645530416C9D}"/>
              </a:ext>
            </a:extLst>
          </p:cNvPr>
          <p:cNvCxnSpPr>
            <a:cxnSpLocks/>
          </p:cNvCxnSpPr>
          <p:nvPr/>
        </p:nvCxnSpPr>
        <p:spPr>
          <a:xfrm>
            <a:off x="5708629" y="8697892"/>
            <a:ext cx="2116728" cy="4012430"/>
          </a:xfrm>
          <a:prstGeom prst="straightConnector1">
            <a:avLst/>
          </a:prstGeom>
          <a:ln w="31750">
            <a:solidFill>
              <a:srgbClr val="F3BE29"/>
            </a:solidFill>
            <a:tailEnd type="triangle"/>
          </a:ln>
        </p:spPr>
        <p:style>
          <a:lnRef idx="2">
            <a:schemeClr val="accent1"/>
          </a:lnRef>
          <a:fillRef idx="0">
            <a:schemeClr val="accent1"/>
          </a:fillRef>
          <a:effectRef idx="1">
            <a:schemeClr val="accent1"/>
          </a:effectRef>
          <a:fontRef idx="minor">
            <a:schemeClr val="tx1"/>
          </a:fontRef>
        </p:style>
      </p:cxnSp>
      <p:sp>
        <p:nvSpPr>
          <p:cNvPr id="6" name="Google Shape;69;p13">
            <a:extLst>
              <a:ext uri="{FF2B5EF4-FFF2-40B4-BE49-F238E27FC236}">
                <a16:creationId xmlns:a16="http://schemas.microsoft.com/office/drawing/2014/main" id="{8833DD5D-4A1C-391F-5A04-382DF614A819}"/>
              </a:ext>
            </a:extLst>
          </p:cNvPr>
          <p:cNvSpPr txBox="1"/>
          <p:nvPr/>
        </p:nvSpPr>
        <p:spPr>
          <a:xfrm>
            <a:off x="38001051" y="18203371"/>
            <a:ext cx="3701110" cy="564951"/>
          </a:xfrm>
          <a:prstGeom prst="rect">
            <a:avLst/>
          </a:prstGeom>
          <a:noFill/>
          <a:ln>
            <a:noFill/>
          </a:ln>
        </p:spPr>
        <p:txBody>
          <a:bodyPr spcFirstLastPara="1" wrap="square" lIns="91425" tIns="91425" rIns="91425" bIns="91425" anchor="t" anchorCtr="0">
            <a:noAutofit/>
          </a:bodyPr>
          <a:lstStyle/>
          <a:p>
            <a:pPr>
              <a:buSzPts val="1100"/>
            </a:pPr>
            <a:r>
              <a:rPr lang="en-GB" sz="3200" b="1" dirty="0">
                <a:solidFill>
                  <a:srgbClr val="F3BE29"/>
                </a:solidFill>
                <a:latin typeface="Droid Serif"/>
                <a:sym typeface="Droid Serif"/>
              </a:rPr>
              <a:t>Deployment</a:t>
            </a:r>
            <a:endParaRPr lang="en-GB" sz="2800" dirty="0">
              <a:latin typeface="Droid Serif"/>
              <a:sym typeface="Droid Serif"/>
            </a:endParaRPr>
          </a:p>
          <a:p>
            <a:endParaRPr lang="en-GB" sz="2400" dirty="0">
              <a:solidFill>
                <a:schemeClr val="bg2">
                  <a:lumMod val="75000"/>
                </a:schemeClr>
              </a:solidFill>
              <a:latin typeface="Droid Serif"/>
            </a:endParaRPr>
          </a:p>
        </p:txBody>
      </p:sp>
      <p:cxnSp>
        <p:nvCxnSpPr>
          <p:cNvPr id="10" name="Straight Arrow Connector 9">
            <a:extLst>
              <a:ext uri="{FF2B5EF4-FFF2-40B4-BE49-F238E27FC236}">
                <a16:creationId xmlns:a16="http://schemas.microsoft.com/office/drawing/2014/main" id="{D853D1D7-7981-BDDC-D3FE-E6C63437747A}"/>
              </a:ext>
            </a:extLst>
          </p:cNvPr>
          <p:cNvCxnSpPr>
            <a:cxnSpLocks/>
          </p:cNvCxnSpPr>
          <p:nvPr/>
        </p:nvCxnSpPr>
        <p:spPr>
          <a:xfrm flipV="1">
            <a:off x="13465899" y="14191188"/>
            <a:ext cx="6355181" cy="103035"/>
          </a:xfrm>
          <a:prstGeom prst="straightConnector1">
            <a:avLst/>
          </a:prstGeom>
          <a:ln w="31750">
            <a:solidFill>
              <a:srgbClr val="F3BE29"/>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DB5046AB-A17A-552F-9433-E2BA6C201E7F}"/>
              </a:ext>
            </a:extLst>
          </p:cNvPr>
          <p:cNvCxnSpPr>
            <a:cxnSpLocks/>
          </p:cNvCxnSpPr>
          <p:nvPr/>
        </p:nvCxnSpPr>
        <p:spPr>
          <a:xfrm flipV="1">
            <a:off x="22985506" y="9760916"/>
            <a:ext cx="5880847" cy="4101937"/>
          </a:xfrm>
          <a:prstGeom prst="straightConnector1">
            <a:avLst/>
          </a:prstGeom>
          <a:ln w="31750">
            <a:solidFill>
              <a:srgbClr val="F3BE29"/>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D8A30B3-A8BE-4508-1B5B-A5327E92234E}"/>
              </a:ext>
            </a:extLst>
          </p:cNvPr>
          <p:cNvCxnSpPr>
            <a:cxnSpLocks/>
          </p:cNvCxnSpPr>
          <p:nvPr/>
        </p:nvCxnSpPr>
        <p:spPr>
          <a:xfrm>
            <a:off x="31292525" y="10673937"/>
            <a:ext cx="6708526" cy="7053305"/>
          </a:xfrm>
          <a:prstGeom prst="straightConnector1">
            <a:avLst/>
          </a:prstGeom>
          <a:ln w="31750">
            <a:solidFill>
              <a:srgbClr val="F3BE29"/>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86F056D0-EB5A-3D0A-5954-D0A3F46F71E4}"/>
              </a:ext>
            </a:extLst>
          </p:cNvPr>
          <p:cNvCxnSpPr>
            <a:cxnSpLocks/>
          </p:cNvCxnSpPr>
          <p:nvPr/>
        </p:nvCxnSpPr>
        <p:spPr>
          <a:xfrm flipV="1">
            <a:off x="39508425" y="15235744"/>
            <a:ext cx="2103136" cy="2491498"/>
          </a:xfrm>
          <a:prstGeom prst="straightConnector1">
            <a:avLst/>
          </a:prstGeom>
          <a:ln w="31750">
            <a:solidFill>
              <a:srgbClr val="F3BE29"/>
            </a:solidFill>
            <a:tailEnd type="triangle"/>
          </a:ln>
        </p:spPr>
        <p:style>
          <a:lnRef idx="2">
            <a:schemeClr val="accent1"/>
          </a:lnRef>
          <a:fillRef idx="0">
            <a:schemeClr val="accent1"/>
          </a:fillRef>
          <a:effectRef idx="1">
            <a:schemeClr val="accent1"/>
          </a:effectRef>
          <a:fontRef idx="minor">
            <a:schemeClr val="tx1"/>
          </a:fontRef>
        </p:style>
      </p:cxnSp>
      <p:pic>
        <p:nvPicPr>
          <p:cNvPr id="28" name="Picture 27" descr="A diagram of different types of graphs&#10;&#10;Description automatically generated with medium confidence">
            <a:extLst>
              <a:ext uri="{FF2B5EF4-FFF2-40B4-BE49-F238E27FC236}">
                <a16:creationId xmlns:a16="http://schemas.microsoft.com/office/drawing/2014/main" id="{4ECA050B-5795-1817-43A5-7CE5F929EB8A}"/>
              </a:ext>
            </a:extLst>
          </p:cNvPr>
          <p:cNvPicPr>
            <a:picLocks noChangeAspect="1"/>
          </p:cNvPicPr>
          <p:nvPr/>
        </p:nvPicPr>
        <p:blipFill rotWithShape="1">
          <a:blip r:embed="rId13">
            <a:alphaModFix amt="80000"/>
            <a:extLst>
              <a:ext uri="{28A0092B-C50C-407E-A947-70E740481C1C}">
                <a14:useLocalDpi xmlns:a14="http://schemas.microsoft.com/office/drawing/2010/main" val="0"/>
              </a:ext>
            </a:extLst>
          </a:blip>
          <a:srcRect t="49391" b="-395"/>
          <a:stretch/>
        </p:blipFill>
        <p:spPr>
          <a:xfrm>
            <a:off x="16373438" y="28171160"/>
            <a:ext cx="4388522" cy="1702727"/>
          </a:xfrm>
          <a:prstGeom prst="rect">
            <a:avLst/>
          </a:prstGeom>
        </p:spPr>
      </p:pic>
      <p:pic>
        <p:nvPicPr>
          <p:cNvPr id="29" name="Picture 28" descr="A diagram of different types of graphs&#10;&#10;Description automatically generated with medium confidence">
            <a:extLst>
              <a:ext uri="{FF2B5EF4-FFF2-40B4-BE49-F238E27FC236}">
                <a16:creationId xmlns:a16="http://schemas.microsoft.com/office/drawing/2014/main" id="{36C768DE-F85E-D87B-F35E-957800346401}"/>
              </a:ext>
            </a:extLst>
          </p:cNvPr>
          <p:cNvPicPr>
            <a:picLocks noChangeAspect="1"/>
          </p:cNvPicPr>
          <p:nvPr/>
        </p:nvPicPr>
        <p:blipFill rotWithShape="1">
          <a:blip r:embed="rId13">
            <a:alphaModFix amt="80000"/>
            <a:extLst>
              <a:ext uri="{28A0092B-C50C-407E-A947-70E740481C1C}">
                <a14:useLocalDpi xmlns:a14="http://schemas.microsoft.com/office/drawing/2010/main" val="0"/>
              </a:ext>
            </a:extLst>
          </a:blip>
          <a:srcRect t="2911" r="7553" b="51000"/>
          <a:stretch/>
        </p:blipFill>
        <p:spPr>
          <a:xfrm>
            <a:off x="12220613" y="28260440"/>
            <a:ext cx="4152621" cy="1574923"/>
          </a:xfrm>
          <a:prstGeom prst="rect">
            <a:avLst/>
          </a:prstGeom>
        </p:spPr>
      </p:pic>
      <p:pic>
        <p:nvPicPr>
          <p:cNvPr id="35" name="Picture 34" descr="A diagram of mathematical equations&#10;&#10;Description automatically generated">
            <a:extLst>
              <a:ext uri="{FF2B5EF4-FFF2-40B4-BE49-F238E27FC236}">
                <a16:creationId xmlns:a16="http://schemas.microsoft.com/office/drawing/2014/main" id="{01C1A075-5233-9189-931C-EEE101CE8F28}"/>
              </a:ext>
            </a:extLst>
          </p:cNvPr>
          <p:cNvPicPr>
            <a:picLocks noChangeAspect="1"/>
          </p:cNvPicPr>
          <p:nvPr/>
        </p:nvPicPr>
        <p:blipFill>
          <a:blip r:embed="rId14">
            <a:alphaModFix amt="81000"/>
            <a:extLst>
              <a:ext uri="{28A0092B-C50C-407E-A947-70E740481C1C}">
                <a14:useLocalDpi xmlns:a14="http://schemas.microsoft.com/office/drawing/2010/main" val="0"/>
              </a:ext>
            </a:extLst>
          </a:blip>
          <a:stretch>
            <a:fillRect/>
          </a:stretch>
        </p:blipFill>
        <p:spPr>
          <a:xfrm>
            <a:off x="8214739" y="28181475"/>
            <a:ext cx="3915327" cy="1653888"/>
          </a:xfrm>
          <a:prstGeom prst="rect">
            <a:avLst/>
          </a:prstGeom>
        </p:spPr>
      </p:pic>
      <p:sp>
        <p:nvSpPr>
          <p:cNvPr id="11" name="Google Shape;69;p13">
            <a:extLst>
              <a:ext uri="{FF2B5EF4-FFF2-40B4-BE49-F238E27FC236}">
                <a16:creationId xmlns:a16="http://schemas.microsoft.com/office/drawing/2014/main" id="{9294E760-92B9-88AD-CF9E-B88C46AC6039}"/>
              </a:ext>
            </a:extLst>
          </p:cNvPr>
          <p:cNvSpPr txBox="1"/>
          <p:nvPr/>
        </p:nvSpPr>
        <p:spPr>
          <a:xfrm>
            <a:off x="15050982" y="4365331"/>
            <a:ext cx="4664087" cy="502320"/>
          </a:xfrm>
          <a:prstGeom prst="rect">
            <a:avLst/>
          </a:prstGeom>
          <a:noFill/>
          <a:ln>
            <a:noFill/>
          </a:ln>
        </p:spPr>
        <p:txBody>
          <a:bodyPr spcFirstLastPara="1" wrap="square" lIns="91425" tIns="91425" rIns="91425" bIns="91425" anchor="t" anchorCtr="0">
            <a:noAutofit/>
          </a:bodyPr>
          <a:lstStyle/>
          <a:p>
            <a:pPr>
              <a:buSzPts val="1100"/>
            </a:pPr>
            <a:r>
              <a:rPr lang="en-GB" sz="2800" b="1" dirty="0">
                <a:solidFill>
                  <a:srgbClr val="7030A0"/>
                </a:solidFill>
                <a:latin typeface="Droid Serif"/>
                <a:sym typeface="Droid Serif"/>
              </a:rPr>
              <a:t>2. Exploratory Data Analytics</a:t>
            </a:r>
            <a:endParaRPr lang="en-GB" sz="2800" dirty="0">
              <a:solidFill>
                <a:srgbClr val="7030A0"/>
              </a:solidFill>
              <a:latin typeface="Droid Serif"/>
              <a:sym typeface="Droid Serif"/>
            </a:endParaRPr>
          </a:p>
          <a:p>
            <a:endParaRPr lang="en-GB" sz="2400" dirty="0">
              <a:solidFill>
                <a:schemeClr val="bg2">
                  <a:lumMod val="75000"/>
                </a:schemeClr>
              </a:solidFill>
              <a:latin typeface="Droid Serif"/>
            </a:endParaRPr>
          </a:p>
        </p:txBody>
      </p:sp>
      <p:sp>
        <p:nvSpPr>
          <p:cNvPr id="13" name="Google Shape;69;p13">
            <a:extLst>
              <a:ext uri="{FF2B5EF4-FFF2-40B4-BE49-F238E27FC236}">
                <a16:creationId xmlns:a16="http://schemas.microsoft.com/office/drawing/2014/main" id="{A0D4F1CE-C213-EA90-BB1F-DC9FE905129E}"/>
              </a:ext>
            </a:extLst>
          </p:cNvPr>
          <p:cNvSpPr txBox="1"/>
          <p:nvPr/>
        </p:nvSpPr>
        <p:spPr>
          <a:xfrm>
            <a:off x="990196" y="13472559"/>
            <a:ext cx="6093997" cy="758499"/>
          </a:xfrm>
          <a:prstGeom prst="rect">
            <a:avLst/>
          </a:prstGeom>
          <a:noFill/>
          <a:ln>
            <a:noFill/>
          </a:ln>
        </p:spPr>
        <p:txBody>
          <a:bodyPr spcFirstLastPara="1" wrap="square" lIns="91425" tIns="91425" rIns="91425" bIns="91425" anchor="t" anchorCtr="0">
            <a:noAutofit/>
          </a:bodyPr>
          <a:lstStyle/>
          <a:p>
            <a:pPr>
              <a:buSzPts val="1100"/>
            </a:pPr>
            <a:r>
              <a:rPr lang="en-GB" sz="2800" b="1" dirty="0">
                <a:solidFill>
                  <a:srgbClr val="7030A0"/>
                </a:solidFill>
                <a:latin typeface="Droid Serif"/>
                <a:sym typeface="Droid Serif"/>
              </a:rPr>
              <a:t>1. Merging and Characterising the Data</a:t>
            </a:r>
            <a:endParaRPr lang="en-GB" sz="2800" dirty="0">
              <a:solidFill>
                <a:srgbClr val="7030A0"/>
              </a:solidFill>
              <a:latin typeface="Droid Serif"/>
              <a:sym typeface="Droid Serif"/>
            </a:endParaRPr>
          </a:p>
          <a:p>
            <a:endParaRPr lang="en-GB" sz="2400" dirty="0">
              <a:solidFill>
                <a:schemeClr val="bg2">
                  <a:lumMod val="75000"/>
                </a:schemeClr>
              </a:solidFill>
              <a:latin typeface="Droid Serif"/>
            </a:endParaRPr>
          </a:p>
        </p:txBody>
      </p:sp>
      <p:sp>
        <p:nvSpPr>
          <p:cNvPr id="1035" name="TextBox 1034">
            <a:extLst>
              <a:ext uri="{FF2B5EF4-FFF2-40B4-BE49-F238E27FC236}">
                <a16:creationId xmlns:a16="http://schemas.microsoft.com/office/drawing/2014/main" id="{85DDFD4D-5BF7-BBCB-EEF5-53590266DDF1}"/>
              </a:ext>
            </a:extLst>
          </p:cNvPr>
          <p:cNvSpPr txBox="1"/>
          <p:nvPr/>
        </p:nvSpPr>
        <p:spPr>
          <a:xfrm>
            <a:off x="1044789" y="8949191"/>
            <a:ext cx="7169950" cy="3416320"/>
          </a:xfrm>
          <a:prstGeom prst="rect">
            <a:avLst/>
          </a:prstGeom>
          <a:noFill/>
        </p:spPr>
        <p:txBody>
          <a:bodyPr wrap="square" rtlCol="0">
            <a:spAutoFit/>
          </a:bodyPr>
          <a:lstStyle/>
          <a:p>
            <a:r>
              <a:rPr lang="en-GB" sz="2400" b="0" i="0" u="none" strike="noStrike" dirty="0">
                <a:solidFill>
                  <a:srgbClr val="000000"/>
                </a:solidFill>
                <a:effectLst/>
                <a:latin typeface="Droid Serif"/>
              </a:rPr>
              <a:t>The role of analytics in football has evolved over the past decade, and will continue to do so. Technological developments continue to improve the volume and quality of data available to the world’s leading clubs, as well as the ability to derive insight from them. The opportunity exists for clubs of all sizes to use analytics to build a sustainable competitive advantage, something which will be most evident in the area where they invest most: the transfer market.</a:t>
            </a:r>
            <a:endParaRPr lang="en-IE" sz="2400" dirty="0">
              <a:latin typeface="Droid Serif"/>
            </a:endParaRPr>
          </a:p>
        </p:txBody>
      </p:sp>
      <p:sp>
        <p:nvSpPr>
          <p:cNvPr id="15" name="Google Shape;69;p13">
            <a:extLst>
              <a:ext uri="{FF2B5EF4-FFF2-40B4-BE49-F238E27FC236}">
                <a16:creationId xmlns:a16="http://schemas.microsoft.com/office/drawing/2014/main" id="{FCBABF1A-3135-6B8C-A3CA-0F819F338C01}"/>
              </a:ext>
            </a:extLst>
          </p:cNvPr>
          <p:cNvSpPr txBox="1"/>
          <p:nvPr/>
        </p:nvSpPr>
        <p:spPr>
          <a:xfrm>
            <a:off x="21525232" y="8128914"/>
            <a:ext cx="4364661" cy="618159"/>
          </a:xfrm>
          <a:prstGeom prst="rect">
            <a:avLst/>
          </a:prstGeom>
          <a:noFill/>
          <a:ln>
            <a:noFill/>
          </a:ln>
        </p:spPr>
        <p:txBody>
          <a:bodyPr spcFirstLastPara="1" wrap="square" lIns="91425" tIns="91425" rIns="91425" bIns="91425" anchor="t" anchorCtr="0">
            <a:noAutofit/>
          </a:bodyPr>
          <a:lstStyle/>
          <a:p>
            <a:pPr>
              <a:buSzPts val="1100"/>
            </a:pPr>
            <a:r>
              <a:rPr lang="en-GB" sz="2800" b="1" dirty="0">
                <a:solidFill>
                  <a:srgbClr val="7030A0"/>
                </a:solidFill>
                <a:latin typeface="Droid Serif"/>
                <a:sym typeface="Droid Serif"/>
              </a:rPr>
              <a:t>3. Preprocessing</a:t>
            </a:r>
            <a:endParaRPr lang="en-GB" sz="2800" dirty="0">
              <a:solidFill>
                <a:srgbClr val="7030A0"/>
              </a:solidFill>
              <a:latin typeface="Droid Serif"/>
              <a:sym typeface="Droid Serif"/>
            </a:endParaRPr>
          </a:p>
          <a:p>
            <a:endParaRPr lang="en-GB" sz="2400" dirty="0">
              <a:solidFill>
                <a:schemeClr val="bg2">
                  <a:lumMod val="75000"/>
                </a:schemeClr>
              </a:solidFill>
              <a:latin typeface="Droid Serif"/>
            </a:endParaRPr>
          </a:p>
        </p:txBody>
      </p:sp>
      <p:sp>
        <p:nvSpPr>
          <p:cNvPr id="17" name="TextBox 16">
            <a:extLst>
              <a:ext uri="{FF2B5EF4-FFF2-40B4-BE49-F238E27FC236}">
                <a16:creationId xmlns:a16="http://schemas.microsoft.com/office/drawing/2014/main" id="{362382AF-5F1E-6373-A7FF-9111070C904C}"/>
              </a:ext>
            </a:extLst>
          </p:cNvPr>
          <p:cNvSpPr txBox="1"/>
          <p:nvPr/>
        </p:nvSpPr>
        <p:spPr>
          <a:xfrm>
            <a:off x="20709597" y="8808152"/>
            <a:ext cx="8111676" cy="3970318"/>
          </a:xfrm>
          <a:prstGeom prst="rect">
            <a:avLst/>
          </a:prstGeom>
          <a:noFill/>
        </p:spPr>
        <p:txBody>
          <a:bodyPr wrap="square" rtlCol="0">
            <a:spAutoFit/>
          </a:bodyPr>
          <a:lstStyle/>
          <a:p>
            <a:r>
              <a:rPr lang="en-GB" sz="2800" b="0" i="0" u="none" strike="noStrike" dirty="0">
                <a:solidFill>
                  <a:srgbClr val="000000"/>
                </a:solidFill>
                <a:effectLst/>
                <a:latin typeface="Droid Serif"/>
              </a:rPr>
              <a:t>The role of analytics in football has evolved over the past decade, and will continue to do so. Technological developments continue to improve the volume and quality of data available to the world’s leading clubs, as well as the ability to derive insight from them. The opportunity exists for clubs of all sizes to use analytics to build a sustainable competitive advantage, something which will be most evident in the area where they invest most: the transfer market.</a:t>
            </a:r>
            <a:endParaRPr lang="en-IE" sz="2800" dirty="0">
              <a:latin typeface="Droid Serif"/>
            </a:endParaRPr>
          </a:p>
        </p:txBody>
      </p:sp>
      <p:sp>
        <p:nvSpPr>
          <p:cNvPr id="19" name="Google Shape;63;p13">
            <a:extLst>
              <a:ext uri="{FF2B5EF4-FFF2-40B4-BE49-F238E27FC236}">
                <a16:creationId xmlns:a16="http://schemas.microsoft.com/office/drawing/2014/main" id="{649AFC5D-BC0C-BE20-CF1F-0A14B8EEE7D1}"/>
              </a:ext>
            </a:extLst>
          </p:cNvPr>
          <p:cNvSpPr txBox="1"/>
          <p:nvPr/>
        </p:nvSpPr>
        <p:spPr>
          <a:xfrm>
            <a:off x="29048074" y="20078576"/>
            <a:ext cx="4488901" cy="114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IE" sz="6000" dirty="0">
                <a:solidFill>
                  <a:schemeClr val="tx1"/>
                </a:solidFill>
                <a:latin typeface="Oswald"/>
                <a:ea typeface="Oswald"/>
                <a:cs typeface="Oswald"/>
                <a:sym typeface="Oswald"/>
              </a:rPr>
              <a:t>Conclusion</a:t>
            </a:r>
            <a:endParaRPr lang="en-US" sz="6000" dirty="0">
              <a:solidFill>
                <a:schemeClr val="tx1"/>
              </a:solidFill>
              <a:latin typeface="Oswald"/>
              <a:ea typeface="Oswald"/>
              <a:cs typeface="Oswald"/>
            </a:endParaRPr>
          </a:p>
          <a:p>
            <a:pPr marL="0" lvl="0" indent="0" algn="l" rtl="0">
              <a:spcBef>
                <a:spcPts val="0"/>
              </a:spcBef>
              <a:spcAft>
                <a:spcPts val="0"/>
              </a:spcAft>
              <a:buNone/>
            </a:pPr>
            <a:endParaRPr dirty="0">
              <a:latin typeface="Oswald"/>
              <a:ea typeface="Oswald"/>
              <a:cs typeface="Oswald"/>
              <a:sym typeface="Oswald"/>
            </a:endParaRPr>
          </a:p>
        </p:txBody>
      </p:sp>
      <p:sp>
        <p:nvSpPr>
          <p:cNvPr id="22" name="TextBox 21">
            <a:extLst>
              <a:ext uri="{FF2B5EF4-FFF2-40B4-BE49-F238E27FC236}">
                <a16:creationId xmlns:a16="http://schemas.microsoft.com/office/drawing/2014/main" id="{738F5807-669E-385B-11C4-995104A171A2}"/>
              </a:ext>
            </a:extLst>
          </p:cNvPr>
          <p:cNvSpPr txBox="1"/>
          <p:nvPr/>
        </p:nvSpPr>
        <p:spPr>
          <a:xfrm>
            <a:off x="1458180" y="15514909"/>
            <a:ext cx="5308813" cy="3631763"/>
          </a:xfrm>
          <a:prstGeom prst="rect">
            <a:avLst/>
          </a:prstGeom>
          <a:noFill/>
        </p:spPr>
        <p:txBody>
          <a:bodyPr wrap="square" rtlCol="0">
            <a:spAutoFit/>
          </a:bodyPr>
          <a:lstStyle/>
          <a:p>
            <a:pPr rtl="0">
              <a:spcBef>
                <a:spcPts val="0"/>
              </a:spcBef>
              <a:spcAft>
                <a:spcPts val="0"/>
              </a:spcAft>
            </a:pPr>
            <a:r>
              <a:rPr lang="en-IE" sz="1800" b="0" i="0" u="none" strike="noStrike" dirty="0" err="1">
                <a:solidFill>
                  <a:srgbClr val="000000"/>
                </a:solidFill>
                <a:effectLst/>
                <a:latin typeface="Times New Roman" panose="02020603050405020304" pitchFamily="18" charset="0"/>
              </a:rPr>
              <a:t>appearances_df</a:t>
            </a:r>
            <a:r>
              <a:rPr lang="en-IE" sz="1800" b="0" i="0" u="none" strike="noStrike" dirty="0">
                <a:solidFill>
                  <a:srgbClr val="000000"/>
                </a:solidFill>
                <a:effectLst/>
                <a:latin typeface="Times New Roman" panose="02020603050405020304" pitchFamily="18" charset="0"/>
              </a:rPr>
              <a:t> :		(1485697, 13)</a:t>
            </a:r>
            <a:endParaRPr lang="en-IE" sz="2800" b="0" dirty="0">
              <a:effectLst/>
            </a:endParaRPr>
          </a:p>
          <a:p>
            <a:pPr rtl="0">
              <a:spcBef>
                <a:spcPts val="0"/>
              </a:spcBef>
              <a:spcAft>
                <a:spcPts val="0"/>
              </a:spcAft>
            </a:pPr>
            <a:r>
              <a:rPr lang="en-IE" sz="1800" b="0" i="0" u="none" strike="noStrike" dirty="0" err="1">
                <a:solidFill>
                  <a:srgbClr val="000000"/>
                </a:solidFill>
                <a:effectLst/>
                <a:latin typeface="Times New Roman" panose="02020603050405020304" pitchFamily="18" charset="0"/>
              </a:rPr>
              <a:t>club_games_df</a:t>
            </a:r>
            <a:r>
              <a:rPr lang="en-IE" sz="1800" b="0" i="0" u="none" strike="noStrike" dirty="0">
                <a:solidFill>
                  <a:srgbClr val="000000"/>
                </a:solidFill>
                <a:effectLst/>
                <a:latin typeface="Times New Roman" panose="02020603050405020304" pitchFamily="18" charset="0"/>
              </a:rPr>
              <a:t> :		(128586, 11)</a:t>
            </a:r>
            <a:endParaRPr lang="en-IE" sz="2800" b="0" dirty="0">
              <a:effectLst/>
            </a:endParaRPr>
          </a:p>
          <a:p>
            <a:pPr rtl="0">
              <a:spcBef>
                <a:spcPts val="0"/>
              </a:spcBef>
              <a:spcAft>
                <a:spcPts val="0"/>
              </a:spcAft>
            </a:pPr>
            <a:r>
              <a:rPr lang="en-IE" sz="1800" b="0" i="0" u="none" strike="noStrike" dirty="0" err="1">
                <a:solidFill>
                  <a:srgbClr val="000000"/>
                </a:solidFill>
                <a:effectLst/>
                <a:latin typeface="Times New Roman" panose="02020603050405020304" pitchFamily="18" charset="0"/>
              </a:rPr>
              <a:t>clubs_df</a:t>
            </a:r>
            <a:r>
              <a:rPr lang="en-IE" sz="1800" b="0" i="0" u="none" strike="noStrike" dirty="0">
                <a:solidFill>
                  <a:srgbClr val="000000"/>
                </a:solidFill>
                <a:effectLst/>
                <a:latin typeface="Times New Roman" panose="02020603050405020304" pitchFamily="18" charset="0"/>
              </a:rPr>
              <a:t>:				(426, 16)</a:t>
            </a:r>
            <a:endParaRPr lang="en-IE" sz="2800" b="0" dirty="0">
              <a:effectLst/>
            </a:endParaRPr>
          </a:p>
          <a:p>
            <a:pPr rtl="0">
              <a:spcBef>
                <a:spcPts val="0"/>
              </a:spcBef>
              <a:spcAft>
                <a:spcPts val="0"/>
              </a:spcAft>
            </a:pPr>
            <a:r>
              <a:rPr lang="en-IE" sz="1800" b="0" i="0" u="none" strike="noStrike" dirty="0" err="1">
                <a:solidFill>
                  <a:srgbClr val="000000"/>
                </a:solidFill>
                <a:effectLst/>
                <a:latin typeface="Times New Roman" panose="02020603050405020304" pitchFamily="18" charset="0"/>
              </a:rPr>
              <a:t>competitions_df</a:t>
            </a:r>
            <a:r>
              <a:rPr lang="en-IE" sz="1800" b="0" i="0" u="none" strike="noStrike" dirty="0">
                <a:solidFill>
                  <a:srgbClr val="000000"/>
                </a:solidFill>
                <a:effectLst/>
                <a:latin typeface="Times New Roman" panose="02020603050405020304" pitchFamily="18" charset="0"/>
              </a:rPr>
              <a:t>:		(43, 10)</a:t>
            </a:r>
            <a:endParaRPr lang="en-IE" sz="2800" b="0" dirty="0">
              <a:effectLst/>
            </a:endParaRPr>
          </a:p>
          <a:p>
            <a:pPr rtl="0">
              <a:spcBef>
                <a:spcPts val="0"/>
              </a:spcBef>
              <a:spcAft>
                <a:spcPts val="0"/>
              </a:spcAft>
            </a:pPr>
            <a:r>
              <a:rPr lang="en-IE" sz="1800" b="0" i="0" u="none" strike="noStrike" dirty="0" err="1">
                <a:solidFill>
                  <a:srgbClr val="000000"/>
                </a:solidFill>
                <a:effectLst/>
                <a:latin typeface="Times New Roman" panose="02020603050405020304" pitchFamily="18" charset="0"/>
              </a:rPr>
              <a:t>game_events_df</a:t>
            </a:r>
            <a:r>
              <a:rPr lang="en-IE" sz="1800" b="0" i="0" u="none" strike="noStrike" dirty="0">
                <a:solidFill>
                  <a:srgbClr val="000000"/>
                </a:solidFill>
                <a:effectLst/>
                <a:latin typeface="Times New Roman" panose="02020603050405020304" pitchFamily="18" charset="0"/>
              </a:rPr>
              <a:t>:		(652010, 10)</a:t>
            </a:r>
            <a:endParaRPr lang="en-IE" sz="2800" b="0" dirty="0">
              <a:effectLst/>
            </a:endParaRPr>
          </a:p>
          <a:p>
            <a:pPr rtl="0">
              <a:spcBef>
                <a:spcPts val="0"/>
              </a:spcBef>
              <a:spcAft>
                <a:spcPts val="0"/>
              </a:spcAft>
            </a:pPr>
            <a:r>
              <a:rPr lang="en-IE" sz="1800" b="0" i="0" u="none" strike="noStrike" dirty="0" err="1">
                <a:solidFill>
                  <a:srgbClr val="000000"/>
                </a:solidFill>
                <a:effectLst/>
                <a:latin typeface="Times New Roman" panose="02020603050405020304" pitchFamily="18" charset="0"/>
              </a:rPr>
              <a:t>game_lineups_df</a:t>
            </a:r>
            <a:r>
              <a:rPr lang="en-IE" sz="1800" b="0" i="0" u="none" strike="noStrike" dirty="0">
                <a:solidFill>
                  <a:srgbClr val="000000"/>
                </a:solidFill>
                <a:effectLst/>
                <a:latin typeface="Times New Roman" panose="02020603050405020304" pitchFamily="18" charset="0"/>
              </a:rPr>
              <a:t> :		(86822, 9)</a:t>
            </a:r>
            <a:endParaRPr lang="en-IE" sz="2800" b="0" dirty="0">
              <a:effectLst/>
            </a:endParaRPr>
          </a:p>
          <a:p>
            <a:pPr rtl="0">
              <a:spcBef>
                <a:spcPts val="0"/>
              </a:spcBef>
              <a:spcAft>
                <a:spcPts val="0"/>
              </a:spcAft>
            </a:pPr>
            <a:r>
              <a:rPr lang="en-IE" sz="1800" b="0" i="0" u="none" strike="noStrike" dirty="0" err="1">
                <a:solidFill>
                  <a:srgbClr val="000000"/>
                </a:solidFill>
                <a:effectLst/>
                <a:latin typeface="Times New Roman" panose="02020603050405020304" pitchFamily="18" charset="0"/>
              </a:rPr>
              <a:t>games_df</a:t>
            </a:r>
            <a:r>
              <a:rPr lang="en-IE" sz="1800" b="0" i="0" u="none" strike="noStrike" dirty="0">
                <a:solidFill>
                  <a:srgbClr val="000000"/>
                </a:solidFill>
                <a:effectLst/>
                <a:latin typeface="Times New Roman" panose="02020603050405020304" pitchFamily="18" charset="0"/>
              </a:rPr>
              <a:t> :			(64293, 23)</a:t>
            </a:r>
            <a:endParaRPr lang="en-IE" sz="2800" b="0" dirty="0">
              <a:effectLst/>
            </a:endParaRPr>
          </a:p>
          <a:p>
            <a:pPr rtl="0">
              <a:spcBef>
                <a:spcPts val="0"/>
              </a:spcBef>
              <a:spcAft>
                <a:spcPts val="0"/>
              </a:spcAft>
            </a:pPr>
            <a:r>
              <a:rPr lang="en-IE" sz="1800" b="0" i="0" u="none" strike="noStrike" dirty="0" err="1">
                <a:solidFill>
                  <a:srgbClr val="000000"/>
                </a:solidFill>
                <a:effectLst/>
                <a:latin typeface="Times New Roman" panose="02020603050405020304" pitchFamily="18" charset="0"/>
              </a:rPr>
              <a:t>player_valuations_df</a:t>
            </a:r>
            <a:r>
              <a:rPr lang="en-IE" sz="1800" b="0" i="0" u="none" strike="noStrike" dirty="0">
                <a:solidFill>
                  <a:srgbClr val="000000"/>
                </a:solidFill>
                <a:effectLst/>
                <a:latin typeface="Times New Roman" panose="02020603050405020304" pitchFamily="18" charset="0"/>
              </a:rPr>
              <a:t> :	(440663, 9)</a:t>
            </a:r>
            <a:endParaRPr lang="en-IE" sz="2800" b="0" dirty="0">
              <a:effectLst/>
            </a:endParaRPr>
          </a:p>
          <a:p>
            <a:pPr rtl="0">
              <a:spcBef>
                <a:spcPts val="0"/>
              </a:spcBef>
              <a:spcAft>
                <a:spcPts val="0"/>
              </a:spcAft>
            </a:pPr>
            <a:r>
              <a:rPr lang="en-IE" sz="1800" b="0" i="0" u="none" strike="noStrike" dirty="0" err="1">
                <a:solidFill>
                  <a:srgbClr val="000000"/>
                </a:solidFill>
                <a:effectLst/>
                <a:latin typeface="Times New Roman" panose="02020603050405020304" pitchFamily="18" charset="0"/>
              </a:rPr>
              <a:t>players_df</a:t>
            </a:r>
            <a:r>
              <a:rPr lang="en-IE" sz="1800" b="0" i="0" u="none" strike="noStrike" dirty="0">
                <a:solidFill>
                  <a:srgbClr val="000000"/>
                </a:solidFill>
                <a:effectLst/>
                <a:latin typeface="Times New Roman" panose="02020603050405020304" pitchFamily="18" charset="0"/>
              </a:rPr>
              <a:t>:			(30302, 23)</a:t>
            </a:r>
            <a:endParaRPr lang="en-IE" sz="2800" b="0" dirty="0">
              <a:effectLst/>
            </a:endParaRPr>
          </a:p>
          <a:p>
            <a:br>
              <a:rPr lang="en-IE" sz="2800" dirty="0"/>
            </a:br>
            <a:endParaRPr lang="en-IE" sz="4000" dirty="0">
              <a:latin typeface="Droid Serif"/>
            </a:endParaRPr>
          </a:p>
        </p:txBody>
      </p:sp>
      <p:pic>
        <p:nvPicPr>
          <p:cNvPr id="40" name="Picture 6">
            <a:extLst>
              <a:ext uri="{FF2B5EF4-FFF2-40B4-BE49-F238E27FC236}">
                <a16:creationId xmlns:a16="http://schemas.microsoft.com/office/drawing/2014/main" id="{A3F69A3D-2B34-40B7-8E9B-F8D6BD1BD3D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437954" y="19198820"/>
            <a:ext cx="3695058" cy="812492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F2812F63-A2FA-C91B-799B-B4DEDC219B7A}"/>
              </a:ext>
            </a:extLst>
          </p:cNvPr>
          <p:cNvPicPr>
            <a:picLocks noChangeAspect="1"/>
          </p:cNvPicPr>
          <p:nvPr/>
        </p:nvPicPr>
        <p:blipFill rotWithShape="1">
          <a:blip r:embed="rId16">
            <a:alphaModFix amt="81000"/>
          </a:blip>
          <a:srcRect t="5280"/>
          <a:stretch/>
        </p:blipFill>
        <p:spPr>
          <a:xfrm>
            <a:off x="8203312" y="6650232"/>
            <a:ext cx="6167930" cy="6423423"/>
          </a:xfrm>
          <a:prstGeom prst="rect">
            <a:avLst/>
          </a:prstGeom>
          <a:effectLst>
            <a:softEdge rad="63500"/>
          </a:effectLst>
        </p:spPr>
      </p:pic>
    </p:spTree>
    <p:extLst>
      <p:ext uri="{BB962C8B-B14F-4D97-AF65-F5344CB8AC3E}">
        <p14:creationId xmlns:p14="http://schemas.microsoft.com/office/powerpoint/2010/main" val="1579620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alpha val="91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4" name="Picture 23" descr="A football field with white lines&#10;&#10;Description automatically generated">
            <a:extLst>
              <a:ext uri="{FF2B5EF4-FFF2-40B4-BE49-F238E27FC236}">
                <a16:creationId xmlns:a16="http://schemas.microsoft.com/office/drawing/2014/main" id="{DADC9506-4CEB-A1A1-DD25-557C2B002256}"/>
              </a:ext>
            </a:extLst>
          </p:cNvPr>
          <p:cNvPicPr>
            <a:picLocks noChangeAspect="1"/>
          </p:cNvPicPr>
          <p:nvPr/>
        </p:nvPicPr>
        <p:blipFill rotWithShape="1">
          <a:blip r:embed="rId2">
            <a:extLst>
              <a:ext uri="{28A0092B-C50C-407E-A947-70E740481C1C}">
                <a14:useLocalDpi xmlns:a14="http://schemas.microsoft.com/office/drawing/2010/main" val="0"/>
              </a:ext>
            </a:extLst>
          </a:blip>
          <a:srcRect l="2363" t="95836" r="2686" b="28"/>
          <a:stretch/>
        </p:blipFill>
        <p:spPr>
          <a:xfrm>
            <a:off x="-409" y="0"/>
            <a:ext cx="42804171" cy="3280948"/>
          </a:xfrm>
          <a:prstGeom prst="rect">
            <a:avLst/>
          </a:prstGeom>
        </p:spPr>
      </p:pic>
      <p:pic>
        <p:nvPicPr>
          <p:cNvPr id="18" name="Picture 17" descr="A football field with white lines&#10;&#10;Description automatically generated">
            <a:extLst>
              <a:ext uri="{FF2B5EF4-FFF2-40B4-BE49-F238E27FC236}">
                <a16:creationId xmlns:a16="http://schemas.microsoft.com/office/drawing/2014/main" id="{AFE6FD68-51FC-6A35-9CDC-E254F966F5F4}"/>
              </a:ext>
            </a:extLst>
          </p:cNvPr>
          <p:cNvPicPr>
            <a:picLocks noChangeAspect="1"/>
          </p:cNvPicPr>
          <p:nvPr/>
        </p:nvPicPr>
        <p:blipFill rotWithShape="1">
          <a:blip r:embed="rId2">
            <a:extLst>
              <a:ext uri="{28A0092B-C50C-407E-A947-70E740481C1C}">
                <a14:useLocalDpi xmlns:a14="http://schemas.microsoft.com/office/drawing/2010/main" val="0"/>
              </a:ext>
            </a:extLst>
          </a:blip>
          <a:srcRect l="2363" t="3226" r="2686" b="28"/>
          <a:stretch/>
        </p:blipFill>
        <p:spPr>
          <a:xfrm>
            <a:off x="-408" y="3280947"/>
            <a:ext cx="42804171" cy="25746389"/>
          </a:xfrm>
          <a:prstGeom prst="rect">
            <a:avLst/>
          </a:prstGeom>
        </p:spPr>
      </p:pic>
      <p:sp>
        <p:nvSpPr>
          <p:cNvPr id="21" name="Google Shape;58;p13">
            <a:extLst>
              <a:ext uri="{FF2B5EF4-FFF2-40B4-BE49-F238E27FC236}">
                <a16:creationId xmlns:a16="http://schemas.microsoft.com/office/drawing/2014/main" id="{433F6F88-0DB7-CA12-47C3-08C6E5940781}"/>
              </a:ext>
            </a:extLst>
          </p:cNvPr>
          <p:cNvSpPr/>
          <p:nvPr/>
        </p:nvSpPr>
        <p:spPr>
          <a:xfrm>
            <a:off x="700392" y="3901153"/>
            <a:ext cx="13789664" cy="23686490"/>
          </a:xfrm>
          <a:prstGeom prst="rect">
            <a:avLst/>
          </a:prstGeom>
          <a:solidFill>
            <a:srgbClr val="FFFFFF">
              <a:alpha val="96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5" name="Picture 24" descr="A football field with white lines&#10;&#10;Description automatically generated">
            <a:extLst>
              <a:ext uri="{FF2B5EF4-FFF2-40B4-BE49-F238E27FC236}">
                <a16:creationId xmlns:a16="http://schemas.microsoft.com/office/drawing/2014/main" id="{6E34D72E-A336-CA7C-D6F2-75C2FE1896C8}"/>
              </a:ext>
            </a:extLst>
          </p:cNvPr>
          <p:cNvPicPr>
            <a:picLocks noChangeAspect="1"/>
          </p:cNvPicPr>
          <p:nvPr/>
        </p:nvPicPr>
        <p:blipFill rotWithShape="1">
          <a:blip r:embed="rId2">
            <a:extLst>
              <a:ext uri="{28A0092B-C50C-407E-A947-70E740481C1C}">
                <a14:useLocalDpi xmlns:a14="http://schemas.microsoft.com/office/drawing/2010/main" val="0"/>
              </a:ext>
            </a:extLst>
          </a:blip>
          <a:srcRect l="2363" t="95836" r="2686" b="28"/>
          <a:stretch/>
        </p:blipFill>
        <p:spPr>
          <a:xfrm>
            <a:off x="0" y="28282485"/>
            <a:ext cx="42804171" cy="1992727"/>
          </a:xfrm>
          <a:prstGeom prst="rect">
            <a:avLst/>
          </a:prstGeom>
        </p:spPr>
      </p:pic>
      <p:sp>
        <p:nvSpPr>
          <p:cNvPr id="32" name="Google Shape;56;p13">
            <a:extLst>
              <a:ext uri="{FF2B5EF4-FFF2-40B4-BE49-F238E27FC236}">
                <a16:creationId xmlns:a16="http://schemas.microsoft.com/office/drawing/2014/main" id="{8C0A5E85-5437-7A51-0EA3-42F6F71D76B3}"/>
              </a:ext>
            </a:extLst>
          </p:cNvPr>
          <p:cNvSpPr/>
          <p:nvPr/>
        </p:nvSpPr>
        <p:spPr>
          <a:xfrm>
            <a:off x="369651" y="28160328"/>
            <a:ext cx="42179132" cy="1703587"/>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8;p13">
            <a:extLst>
              <a:ext uri="{FF2B5EF4-FFF2-40B4-BE49-F238E27FC236}">
                <a16:creationId xmlns:a16="http://schemas.microsoft.com/office/drawing/2014/main" id="{228A99CE-3568-28D2-FE85-F6D3E64E644B}"/>
              </a:ext>
            </a:extLst>
          </p:cNvPr>
          <p:cNvSpPr/>
          <p:nvPr/>
        </p:nvSpPr>
        <p:spPr>
          <a:xfrm>
            <a:off x="14749254" y="3950482"/>
            <a:ext cx="13519115" cy="23686490"/>
          </a:xfrm>
          <a:prstGeom prst="rect">
            <a:avLst/>
          </a:prstGeom>
          <a:solidFill>
            <a:srgbClr val="FFFFFF">
              <a:alpha val="96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8;p13">
            <a:extLst>
              <a:ext uri="{FF2B5EF4-FFF2-40B4-BE49-F238E27FC236}">
                <a16:creationId xmlns:a16="http://schemas.microsoft.com/office/drawing/2014/main" id="{4BD3FD3C-2102-F367-B50F-ED8D7A64F6FA}"/>
              </a:ext>
            </a:extLst>
          </p:cNvPr>
          <p:cNvSpPr/>
          <p:nvPr/>
        </p:nvSpPr>
        <p:spPr>
          <a:xfrm>
            <a:off x="28527567" y="3950482"/>
            <a:ext cx="13696544" cy="23686490"/>
          </a:xfrm>
          <a:prstGeom prst="rect">
            <a:avLst/>
          </a:prstGeom>
          <a:solidFill>
            <a:srgbClr val="FFFFFF">
              <a:alpha val="96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 name="Imagen 6">
            <a:extLst>
              <a:ext uri="{FF2B5EF4-FFF2-40B4-BE49-F238E27FC236}">
                <a16:creationId xmlns:a16="http://schemas.microsoft.com/office/drawing/2014/main" id="{1484EFE3-D3E4-7F8C-0EDD-22229B75E364}"/>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7000"/>
                    </a14:imgEffect>
                  </a14:imgLayer>
                </a14:imgProps>
              </a:ext>
            </a:extLst>
          </a:blip>
          <a:srcRect l="8832" t="19974" r="11128" b="20985"/>
          <a:stretch/>
        </p:blipFill>
        <p:spPr>
          <a:xfrm>
            <a:off x="627820" y="809852"/>
            <a:ext cx="7927294" cy="2059798"/>
          </a:xfrm>
          <a:prstGeom prst="rect">
            <a:avLst/>
          </a:prstGeom>
        </p:spPr>
      </p:pic>
      <p:sp>
        <p:nvSpPr>
          <p:cNvPr id="37" name="Google Shape;60;p13">
            <a:extLst>
              <a:ext uri="{FF2B5EF4-FFF2-40B4-BE49-F238E27FC236}">
                <a16:creationId xmlns:a16="http://schemas.microsoft.com/office/drawing/2014/main" id="{AF76AA71-0721-6E60-0F84-C32F8D8DFD9D}"/>
              </a:ext>
            </a:extLst>
          </p:cNvPr>
          <p:cNvSpPr txBox="1"/>
          <p:nvPr/>
        </p:nvSpPr>
        <p:spPr>
          <a:xfrm>
            <a:off x="5456937" y="432436"/>
            <a:ext cx="32217964" cy="2848511"/>
          </a:xfrm>
          <a:prstGeom prst="rect">
            <a:avLst/>
          </a:prstGeom>
          <a:noFill/>
          <a:ln>
            <a:noFill/>
          </a:ln>
        </p:spPr>
        <p:txBody>
          <a:bodyPr spcFirstLastPara="1" wrap="square" lIns="91425" tIns="91425" rIns="91425" bIns="91425" anchor="t" anchorCtr="0">
            <a:noAutofit/>
          </a:bodyPr>
          <a:lstStyle/>
          <a:p>
            <a:pPr algn="ctr" rtl="0">
              <a:spcBef>
                <a:spcPts val="2000"/>
              </a:spcBef>
              <a:spcAft>
                <a:spcPts val="600"/>
              </a:spcAft>
            </a:pPr>
            <a:r>
              <a:rPr lang="en-GB" sz="7200" i="0" u="none" strike="noStrike" dirty="0">
                <a:solidFill>
                  <a:schemeClr val="bg1"/>
                </a:solidFill>
                <a:effectLst/>
                <a:latin typeface="Oswald" panose="00000500000000000000" pitchFamily="2" charset="0"/>
              </a:rPr>
              <a:t>Leveraging Machine Learning and Data Science for Competitive Advantage:</a:t>
            </a:r>
            <a:br>
              <a:rPr lang="en-GB" sz="7200" dirty="0">
                <a:solidFill>
                  <a:schemeClr val="bg1"/>
                </a:solidFill>
                <a:effectLst/>
                <a:latin typeface="Oswald" panose="00000500000000000000" pitchFamily="2" charset="0"/>
              </a:rPr>
            </a:br>
            <a:r>
              <a:rPr lang="en-GB" sz="7200" i="0" u="none" strike="noStrike" dirty="0">
                <a:solidFill>
                  <a:schemeClr val="bg1"/>
                </a:solidFill>
                <a:effectLst/>
                <a:latin typeface="Oswald" panose="00000500000000000000" pitchFamily="2" charset="0"/>
              </a:rPr>
              <a:t>Estimating Football Player Market Values</a:t>
            </a:r>
            <a:endParaRPr lang="en-GB" sz="7200" dirty="0">
              <a:solidFill>
                <a:schemeClr val="bg1"/>
              </a:solidFill>
              <a:effectLst/>
              <a:latin typeface="Oswald" panose="00000500000000000000" pitchFamily="2" charset="0"/>
            </a:endParaRPr>
          </a:p>
          <a:p>
            <a:br>
              <a:rPr lang="en-GB" sz="6600" dirty="0">
                <a:latin typeface="Oswald" panose="00000500000000000000" pitchFamily="2" charset="0"/>
              </a:rPr>
            </a:br>
            <a:endParaRPr lang="en-US" sz="6600" dirty="0">
              <a:solidFill>
                <a:srgbClr val="FFFFFF"/>
              </a:solidFill>
              <a:latin typeface="Oswald" panose="00000500000000000000" pitchFamily="2" charset="0"/>
              <a:ea typeface="Oswald"/>
              <a:cs typeface="Oswald"/>
            </a:endParaRPr>
          </a:p>
        </p:txBody>
      </p:sp>
      <p:sp>
        <p:nvSpPr>
          <p:cNvPr id="38" name="Google Shape;61;p13">
            <a:extLst>
              <a:ext uri="{FF2B5EF4-FFF2-40B4-BE49-F238E27FC236}">
                <a16:creationId xmlns:a16="http://schemas.microsoft.com/office/drawing/2014/main" id="{995E9707-21EB-F5CF-A58E-04E7A241459A}"/>
              </a:ext>
            </a:extLst>
          </p:cNvPr>
          <p:cNvSpPr txBox="1"/>
          <p:nvPr/>
        </p:nvSpPr>
        <p:spPr>
          <a:xfrm>
            <a:off x="25631679" y="2811328"/>
            <a:ext cx="8980842" cy="1511923"/>
          </a:xfrm>
          <a:prstGeom prst="rect">
            <a:avLst/>
          </a:prstGeom>
          <a:noFill/>
          <a:ln>
            <a:noFill/>
          </a:ln>
        </p:spPr>
        <p:txBody>
          <a:bodyPr spcFirstLastPara="1" wrap="square" lIns="91425" tIns="91425" rIns="91425" bIns="91425" anchor="t" anchorCtr="0">
            <a:noAutofit/>
          </a:bodyPr>
          <a:lstStyle/>
          <a:p>
            <a:pPr>
              <a:lnSpc>
                <a:spcPct val="115000"/>
              </a:lnSpc>
            </a:pPr>
            <a:r>
              <a:rPr lang="en" sz="3600" dirty="0">
                <a:latin typeface="Droid Serif"/>
                <a:ea typeface="Droid Serif"/>
                <a:cs typeface="Droid Serif"/>
                <a:sym typeface="Droid Serif"/>
              </a:rPr>
              <a:t>Author:  </a:t>
            </a:r>
            <a:r>
              <a:rPr lang="en" sz="3600" dirty="0">
                <a:solidFill>
                  <a:srgbClr val="F3BE29"/>
                </a:solidFill>
                <a:latin typeface="Droid Serif"/>
                <a:ea typeface="Droid Serif"/>
                <a:cs typeface="Droid Serif"/>
                <a:sym typeface="Droid Serif"/>
              </a:rPr>
              <a:t>Kavi Patak     </a:t>
            </a:r>
            <a:r>
              <a:rPr lang="en" sz="3600" dirty="0">
                <a:latin typeface="Droid Serif"/>
                <a:ea typeface="Droid Serif"/>
                <a:cs typeface="Droid Serif"/>
                <a:sym typeface="Droid Serif"/>
              </a:rPr>
              <a:t>Supervisor:  </a:t>
            </a:r>
            <a:r>
              <a:rPr lang="en" sz="3600" dirty="0">
                <a:solidFill>
                  <a:srgbClr val="F3BE29"/>
                </a:solidFill>
                <a:latin typeface="Droid Serif"/>
                <a:ea typeface="Droid Serif"/>
                <a:cs typeface="Droid Serif"/>
                <a:sym typeface="Droid Serif"/>
              </a:rPr>
              <a:t>James Garza</a:t>
            </a:r>
          </a:p>
          <a:p>
            <a:pPr>
              <a:lnSpc>
                <a:spcPct val="115000"/>
              </a:lnSpc>
            </a:pPr>
            <a:endParaRPr lang="en-IE" sz="5000" dirty="0">
              <a:solidFill>
                <a:srgbClr val="F3BE29"/>
              </a:solidFill>
              <a:latin typeface="Droid Serif"/>
              <a:ea typeface="Droid Serif"/>
              <a:cs typeface="Droid Serif"/>
            </a:endParaRPr>
          </a:p>
          <a:p>
            <a:pPr marL="0" lvl="0" indent="0" algn="l" rtl="0">
              <a:lnSpc>
                <a:spcPct val="115000"/>
              </a:lnSpc>
              <a:spcBef>
                <a:spcPts val="0"/>
              </a:spcBef>
              <a:spcAft>
                <a:spcPts val="0"/>
              </a:spcAft>
              <a:buNone/>
            </a:pPr>
            <a:endParaRPr sz="8500" dirty="0">
              <a:solidFill>
                <a:srgbClr val="FFFFFF"/>
              </a:solidFill>
              <a:latin typeface="Oswald"/>
              <a:ea typeface="Oswald"/>
              <a:cs typeface="Oswald"/>
              <a:sym typeface="Oswald"/>
            </a:endParaRPr>
          </a:p>
          <a:p>
            <a:pPr marL="0" lvl="0" indent="0" algn="l" rtl="0">
              <a:spcBef>
                <a:spcPts val="0"/>
              </a:spcBef>
              <a:spcAft>
                <a:spcPts val="0"/>
              </a:spcAft>
              <a:buClr>
                <a:srgbClr val="000000"/>
              </a:buClr>
              <a:buSzPts val="1100"/>
              <a:buFont typeface="Arial"/>
              <a:buNone/>
            </a:pPr>
            <a:endParaRPr sz="9600" dirty="0">
              <a:latin typeface="Oswald"/>
              <a:ea typeface="Oswald"/>
              <a:cs typeface="Oswald"/>
              <a:sym typeface="Oswald"/>
            </a:endParaRPr>
          </a:p>
          <a:p>
            <a:pPr marL="0" lvl="0" indent="0" algn="l" rtl="0">
              <a:lnSpc>
                <a:spcPct val="115000"/>
              </a:lnSpc>
              <a:spcBef>
                <a:spcPts val="0"/>
              </a:spcBef>
              <a:spcAft>
                <a:spcPts val="0"/>
              </a:spcAft>
              <a:buNone/>
            </a:pPr>
            <a:endParaRPr sz="8500" dirty="0">
              <a:solidFill>
                <a:srgbClr val="FFFFFF"/>
              </a:solidFill>
              <a:latin typeface="Oswald"/>
              <a:ea typeface="Oswald"/>
              <a:cs typeface="Oswald"/>
              <a:sym typeface="Oswald"/>
            </a:endParaRPr>
          </a:p>
          <a:p>
            <a:pPr marL="0" lvl="0" indent="0" algn="l" rtl="0">
              <a:spcBef>
                <a:spcPts val="0"/>
              </a:spcBef>
              <a:spcAft>
                <a:spcPts val="0"/>
              </a:spcAft>
              <a:buNone/>
            </a:pPr>
            <a:endParaRPr sz="9600" dirty="0">
              <a:latin typeface="Oswald"/>
              <a:ea typeface="Oswald"/>
              <a:cs typeface="Oswald"/>
              <a:sym typeface="Oswald"/>
            </a:endParaRPr>
          </a:p>
        </p:txBody>
      </p:sp>
      <p:pic>
        <p:nvPicPr>
          <p:cNvPr id="41" name="Picture 40" descr="A graph of a football ball and a bag of money&#10;&#10;Description automatically generated">
            <a:extLst>
              <a:ext uri="{FF2B5EF4-FFF2-40B4-BE49-F238E27FC236}">
                <a16:creationId xmlns:a16="http://schemas.microsoft.com/office/drawing/2014/main" id="{1205CCA1-C2F7-9E38-A223-994CE167E034}"/>
              </a:ext>
            </a:extLst>
          </p:cNvPr>
          <p:cNvPicPr>
            <a:picLocks noChangeAspect="1"/>
          </p:cNvPicPr>
          <p:nvPr/>
        </p:nvPicPr>
        <p:blipFill rotWithShape="1">
          <a:blip r:embed="rId5">
            <a:alphaModFix/>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t="13030" b="13510"/>
          <a:stretch/>
        </p:blipFill>
        <p:spPr>
          <a:xfrm>
            <a:off x="35159330" y="326987"/>
            <a:ext cx="7064781" cy="3147434"/>
          </a:xfrm>
          <a:prstGeom prst="rect">
            <a:avLst/>
          </a:prstGeom>
        </p:spPr>
      </p:pic>
      <p:sp>
        <p:nvSpPr>
          <p:cNvPr id="43" name="Google Shape;56;p13">
            <a:extLst>
              <a:ext uri="{FF2B5EF4-FFF2-40B4-BE49-F238E27FC236}">
                <a16:creationId xmlns:a16="http://schemas.microsoft.com/office/drawing/2014/main" id="{3397235E-98AD-E2A2-BC73-F4E244588594}"/>
              </a:ext>
            </a:extLst>
          </p:cNvPr>
          <p:cNvSpPr/>
          <p:nvPr/>
        </p:nvSpPr>
        <p:spPr>
          <a:xfrm>
            <a:off x="35159330" y="3474422"/>
            <a:ext cx="7064781" cy="474269"/>
          </a:xfrm>
          <a:prstGeom prst="rect">
            <a:avLst/>
          </a:prstGeom>
          <a:solidFill>
            <a:srgbClr val="FFFFFF">
              <a:alpha val="9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 name="Straight Connector 48">
            <a:extLst>
              <a:ext uri="{FF2B5EF4-FFF2-40B4-BE49-F238E27FC236}">
                <a16:creationId xmlns:a16="http://schemas.microsoft.com/office/drawing/2014/main" id="{5F311EC4-7A26-5250-6934-9034204F8200}"/>
              </a:ext>
            </a:extLst>
          </p:cNvPr>
          <p:cNvCxnSpPr>
            <a:cxnSpLocks/>
          </p:cNvCxnSpPr>
          <p:nvPr/>
        </p:nvCxnSpPr>
        <p:spPr>
          <a:xfrm>
            <a:off x="161586" y="30111720"/>
            <a:ext cx="42480590" cy="0"/>
          </a:xfrm>
          <a:prstGeom prst="line">
            <a:avLst/>
          </a:prstGeom>
          <a:ln w="44450">
            <a:solidFill>
              <a:srgbClr val="F3BE29"/>
            </a:solidFill>
          </a:ln>
        </p:spPr>
        <p:style>
          <a:lnRef idx="2">
            <a:schemeClr val="accent2"/>
          </a:lnRef>
          <a:fillRef idx="0">
            <a:schemeClr val="accent2"/>
          </a:fillRef>
          <a:effectRef idx="1">
            <a:schemeClr val="accent2"/>
          </a:effectRef>
          <a:fontRef idx="minor">
            <a:schemeClr val="tx1"/>
          </a:fontRef>
        </p:style>
      </p:cxnSp>
      <p:sp>
        <p:nvSpPr>
          <p:cNvPr id="58" name="Google Shape;63;p13">
            <a:extLst>
              <a:ext uri="{FF2B5EF4-FFF2-40B4-BE49-F238E27FC236}">
                <a16:creationId xmlns:a16="http://schemas.microsoft.com/office/drawing/2014/main" id="{1DF1977E-A4A1-7041-6399-D9691C97FDDB}"/>
              </a:ext>
            </a:extLst>
          </p:cNvPr>
          <p:cNvSpPr txBox="1"/>
          <p:nvPr/>
        </p:nvSpPr>
        <p:spPr>
          <a:xfrm>
            <a:off x="1044790" y="4068826"/>
            <a:ext cx="4488901" cy="114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6000" dirty="0">
                <a:solidFill>
                  <a:schemeClr val="tx1"/>
                </a:solidFill>
                <a:latin typeface="Oswald"/>
                <a:ea typeface="Oswald"/>
                <a:cs typeface="Oswald"/>
                <a:sym typeface="Oswald"/>
              </a:rPr>
              <a:t>Introduction</a:t>
            </a:r>
            <a:endParaRPr lang="en-US" sz="6000" dirty="0">
              <a:solidFill>
                <a:schemeClr val="tx1"/>
              </a:solidFill>
              <a:latin typeface="Oswald"/>
              <a:ea typeface="Oswald"/>
              <a:cs typeface="Oswald"/>
            </a:endParaRPr>
          </a:p>
          <a:p>
            <a:pPr marL="0" lvl="0" indent="0" algn="l" rtl="0">
              <a:spcBef>
                <a:spcPts val="0"/>
              </a:spcBef>
              <a:spcAft>
                <a:spcPts val="0"/>
              </a:spcAft>
              <a:buNone/>
            </a:pPr>
            <a:endParaRPr dirty="0">
              <a:latin typeface="Oswald"/>
              <a:ea typeface="Oswald"/>
              <a:cs typeface="Oswald"/>
              <a:sym typeface="Oswald"/>
            </a:endParaRPr>
          </a:p>
        </p:txBody>
      </p:sp>
      <p:sp>
        <p:nvSpPr>
          <p:cNvPr id="61" name="Google Shape;63;p13">
            <a:extLst>
              <a:ext uri="{FF2B5EF4-FFF2-40B4-BE49-F238E27FC236}">
                <a16:creationId xmlns:a16="http://schemas.microsoft.com/office/drawing/2014/main" id="{A5243D62-58FF-A0A7-B700-A8B702A13C47}"/>
              </a:ext>
            </a:extLst>
          </p:cNvPr>
          <p:cNvSpPr txBox="1"/>
          <p:nvPr/>
        </p:nvSpPr>
        <p:spPr>
          <a:xfrm>
            <a:off x="972266" y="7317673"/>
            <a:ext cx="5642882" cy="114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IE" sz="6000" dirty="0">
                <a:solidFill>
                  <a:schemeClr val="tx1"/>
                </a:solidFill>
                <a:latin typeface="Oswald"/>
                <a:ea typeface="Oswald"/>
                <a:cs typeface="Oswald"/>
                <a:sym typeface="Oswald"/>
              </a:rPr>
              <a:t>The Methodology…</a:t>
            </a:r>
            <a:endParaRPr lang="en-US" sz="6000" dirty="0">
              <a:solidFill>
                <a:schemeClr val="tx1"/>
              </a:solidFill>
              <a:latin typeface="Oswald"/>
              <a:ea typeface="Oswald"/>
              <a:cs typeface="Oswald"/>
            </a:endParaRPr>
          </a:p>
          <a:p>
            <a:pPr marL="0" lvl="0" indent="0" algn="l" rtl="0">
              <a:spcBef>
                <a:spcPts val="0"/>
              </a:spcBef>
              <a:spcAft>
                <a:spcPts val="0"/>
              </a:spcAft>
              <a:buNone/>
            </a:pPr>
            <a:endParaRPr dirty="0">
              <a:latin typeface="Oswald"/>
              <a:ea typeface="Oswald"/>
              <a:cs typeface="Oswald"/>
              <a:sym typeface="Oswald"/>
            </a:endParaRPr>
          </a:p>
        </p:txBody>
      </p:sp>
      <p:sp>
        <p:nvSpPr>
          <p:cNvPr id="1033" name="Google Shape;69;p13">
            <a:extLst>
              <a:ext uri="{FF2B5EF4-FFF2-40B4-BE49-F238E27FC236}">
                <a16:creationId xmlns:a16="http://schemas.microsoft.com/office/drawing/2014/main" id="{7C424492-41F3-29DF-7701-AFBD5956169A}"/>
              </a:ext>
            </a:extLst>
          </p:cNvPr>
          <p:cNvSpPr txBox="1"/>
          <p:nvPr/>
        </p:nvSpPr>
        <p:spPr>
          <a:xfrm>
            <a:off x="971858" y="8277546"/>
            <a:ext cx="5376121" cy="632157"/>
          </a:xfrm>
          <a:prstGeom prst="rect">
            <a:avLst/>
          </a:prstGeom>
          <a:noFill/>
          <a:ln>
            <a:noFill/>
          </a:ln>
        </p:spPr>
        <p:txBody>
          <a:bodyPr spcFirstLastPara="1" wrap="square" lIns="91425" tIns="91425" rIns="91425" bIns="91425" anchor="t" anchorCtr="0">
            <a:noAutofit/>
          </a:bodyPr>
          <a:lstStyle/>
          <a:p>
            <a:pPr>
              <a:buSzPts val="1100"/>
            </a:pPr>
            <a:r>
              <a:rPr lang="en-GB" sz="3200" b="1" dirty="0">
                <a:solidFill>
                  <a:srgbClr val="F3BE29"/>
                </a:solidFill>
                <a:latin typeface="Droid Serif"/>
                <a:sym typeface="Droid Serif"/>
              </a:rPr>
              <a:t>1. Business Understanding</a:t>
            </a:r>
            <a:r>
              <a:rPr lang="en-GB" sz="3200" dirty="0">
                <a:latin typeface="Droid Serif"/>
                <a:sym typeface="Droid Serif"/>
              </a:rPr>
              <a:t>   </a:t>
            </a:r>
            <a:endParaRPr lang="en-GB" sz="2400" dirty="0">
              <a:solidFill>
                <a:schemeClr val="bg2">
                  <a:lumMod val="75000"/>
                </a:schemeClr>
              </a:solidFill>
              <a:latin typeface="Droid Serif"/>
            </a:endParaRPr>
          </a:p>
        </p:txBody>
      </p:sp>
      <p:sp>
        <p:nvSpPr>
          <p:cNvPr id="1037" name="TextBox 1036">
            <a:extLst>
              <a:ext uri="{FF2B5EF4-FFF2-40B4-BE49-F238E27FC236}">
                <a16:creationId xmlns:a16="http://schemas.microsoft.com/office/drawing/2014/main" id="{1B1F3089-DE79-4FCB-EFDC-57F88E8B8634}"/>
              </a:ext>
            </a:extLst>
          </p:cNvPr>
          <p:cNvSpPr txBox="1"/>
          <p:nvPr/>
        </p:nvSpPr>
        <p:spPr>
          <a:xfrm>
            <a:off x="1014562" y="15691992"/>
            <a:ext cx="3415893" cy="1938992"/>
          </a:xfrm>
          <a:prstGeom prst="rect">
            <a:avLst/>
          </a:prstGeom>
          <a:noFill/>
        </p:spPr>
        <p:txBody>
          <a:bodyPr wrap="square" rtlCol="0">
            <a:spAutoFit/>
          </a:bodyPr>
          <a:lstStyle/>
          <a:p>
            <a:pPr marL="457200" indent="-457200">
              <a:buFont typeface="Arial" panose="020B0604020202020204" pitchFamily="34" charset="0"/>
              <a:buChar char="•"/>
            </a:pPr>
            <a:r>
              <a:rPr lang="en-GB" sz="2400" b="0" i="0" u="none" strike="noStrike" dirty="0">
                <a:solidFill>
                  <a:srgbClr val="000000"/>
                </a:solidFill>
                <a:effectLst/>
              </a:rPr>
              <a:t>Available at:  </a:t>
            </a:r>
            <a:r>
              <a:rPr lang="en-GB" sz="2400" b="0" i="0" u="sng" strike="noStrike" dirty="0">
                <a:solidFill>
                  <a:srgbClr val="1155CC"/>
                </a:solidFill>
                <a:effectLst/>
                <a:hlinkClick r:id="rId7"/>
              </a:rPr>
              <a:t>https://www.kaggle.com/datasets/davidcariboo/player-scores/versions/284</a:t>
            </a:r>
            <a:endParaRPr lang="en-GB" sz="2400" b="0" i="0" u="sng" strike="noStrike" dirty="0">
              <a:solidFill>
                <a:srgbClr val="1155CC"/>
              </a:solidFill>
              <a:effectLst/>
            </a:endParaRPr>
          </a:p>
        </p:txBody>
      </p:sp>
      <p:pic>
        <p:nvPicPr>
          <p:cNvPr id="2" name="Picture 1" descr="A black and white image of a football ball&#10;&#10;Description automatically generated">
            <a:extLst>
              <a:ext uri="{FF2B5EF4-FFF2-40B4-BE49-F238E27FC236}">
                <a16:creationId xmlns:a16="http://schemas.microsoft.com/office/drawing/2014/main" id="{F307EF43-8889-FA91-4401-0E3CE9CB35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5739" y="28538566"/>
            <a:ext cx="1336939" cy="1180961"/>
          </a:xfrm>
          <a:prstGeom prst="rect">
            <a:avLst/>
          </a:prstGeom>
        </p:spPr>
      </p:pic>
      <p:sp>
        <p:nvSpPr>
          <p:cNvPr id="3" name="Google Shape;63;p13">
            <a:extLst>
              <a:ext uri="{FF2B5EF4-FFF2-40B4-BE49-F238E27FC236}">
                <a16:creationId xmlns:a16="http://schemas.microsoft.com/office/drawing/2014/main" id="{6D2F6092-DD77-B8F4-D0EE-D0CA5E440894}"/>
              </a:ext>
            </a:extLst>
          </p:cNvPr>
          <p:cNvSpPr txBox="1"/>
          <p:nvPr/>
        </p:nvSpPr>
        <p:spPr>
          <a:xfrm>
            <a:off x="21688191" y="28488631"/>
            <a:ext cx="4488901" cy="114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IE" sz="6000" dirty="0">
                <a:solidFill>
                  <a:schemeClr val="tx1"/>
                </a:solidFill>
                <a:latin typeface="Oswald"/>
                <a:ea typeface="Oswald"/>
                <a:cs typeface="Oswald"/>
                <a:sym typeface="Oswald"/>
              </a:rPr>
              <a:t>References…</a:t>
            </a:r>
            <a:endParaRPr lang="en-US" sz="6000" dirty="0">
              <a:solidFill>
                <a:schemeClr val="tx1"/>
              </a:solidFill>
              <a:latin typeface="Oswald"/>
              <a:ea typeface="Oswald"/>
              <a:cs typeface="Oswald"/>
            </a:endParaRPr>
          </a:p>
          <a:p>
            <a:pPr marL="0" lvl="0" indent="0" algn="l" rtl="0">
              <a:spcBef>
                <a:spcPts val="0"/>
              </a:spcBef>
              <a:spcAft>
                <a:spcPts val="0"/>
              </a:spcAft>
              <a:buNone/>
            </a:pPr>
            <a:endParaRPr dirty="0">
              <a:latin typeface="Oswald"/>
              <a:ea typeface="Oswald"/>
              <a:cs typeface="Oswald"/>
              <a:sym typeface="Oswald"/>
            </a:endParaRPr>
          </a:p>
        </p:txBody>
      </p:sp>
      <p:sp>
        <p:nvSpPr>
          <p:cNvPr id="4" name="Google Shape;69;p13">
            <a:extLst>
              <a:ext uri="{FF2B5EF4-FFF2-40B4-BE49-F238E27FC236}">
                <a16:creationId xmlns:a16="http://schemas.microsoft.com/office/drawing/2014/main" id="{9D06385F-5E5E-C627-F80B-5DF324017DD2}"/>
              </a:ext>
            </a:extLst>
          </p:cNvPr>
          <p:cNvSpPr txBox="1"/>
          <p:nvPr/>
        </p:nvSpPr>
        <p:spPr>
          <a:xfrm>
            <a:off x="20265205" y="16339633"/>
            <a:ext cx="2980163" cy="739978"/>
          </a:xfrm>
          <a:prstGeom prst="rect">
            <a:avLst/>
          </a:prstGeom>
          <a:noFill/>
          <a:ln>
            <a:noFill/>
          </a:ln>
        </p:spPr>
        <p:txBody>
          <a:bodyPr spcFirstLastPara="1" wrap="square" lIns="91425" tIns="91425" rIns="91425" bIns="91425" anchor="t" anchorCtr="0">
            <a:noAutofit/>
          </a:bodyPr>
          <a:lstStyle/>
          <a:p>
            <a:pPr>
              <a:buSzPts val="1100"/>
            </a:pPr>
            <a:r>
              <a:rPr lang="en-GB" sz="3200" b="1" dirty="0">
                <a:solidFill>
                  <a:srgbClr val="F3BE29"/>
                </a:solidFill>
                <a:latin typeface="Droid Serif"/>
                <a:sym typeface="Droid Serif"/>
              </a:rPr>
              <a:t>4. Modelling</a:t>
            </a:r>
            <a:endParaRPr lang="en-GB" sz="3200" dirty="0">
              <a:latin typeface="Droid Serif"/>
              <a:sym typeface="Droid Serif"/>
            </a:endParaRPr>
          </a:p>
          <a:p>
            <a:endParaRPr lang="en-GB" sz="2400" dirty="0">
              <a:solidFill>
                <a:schemeClr val="bg2">
                  <a:lumMod val="75000"/>
                </a:schemeClr>
              </a:solidFill>
              <a:latin typeface="Droid Serif"/>
            </a:endParaRPr>
          </a:p>
        </p:txBody>
      </p:sp>
      <p:sp>
        <p:nvSpPr>
          <p:cNvPr id="5" name="Google Shape;69;p13">
            <a:extLst>
              <a:ext uri="{FF2B5EF4-FFF2-40B4-BE49-F238E27FC236}">
                <a16:creationId xmlns:a16="http://schemas.microsoft.com/office/drawing/2014/main" id="{94A1D03A-2D34-C97E-B6F2-6CDB5A998CFA}"/>
              </a:ext>
            </a:extLst>
          </p:cNvPr>
          <p:cNvSpPr txBox="1"/>
          <p:nvPr/>
        </p:nvSpPr>
        <p:spPr>
          <a:xfrm>
            <a:off x="28834871" y="9016983"/>
            <a:ext cx="4534607" cy="629192"/>
          </a:xfrm>
          <a:prstGeom prst="rect">
            <a:avLst/>
          </a:prstGeom>
          <a:noFill/>
          <a:ln>
            <a:noFill/>
          </a:ln>
        </p:spPr>
        <p:txBody>
          <a:bodyPr spcFirstLastPara="1" wrap="square" lIns="91425" tIns="91425" rIns="91425" bIns="91425" anchor="t" anchorCtr="0">
            <a:noAutofit/>
          </a:bodyPr>
          <a:lstStyle/>
          <a:p>
            <a:pPr>
              <a:buSzPts val="1100"/>
            </a:pPr>
            <a:r>
              <a:rPr lang="en-GB" sz="3200" b="1" dirty="0">
                <a:solidFill>
                  <a:srgbClr val="F3BE29"/>
                </a:solidFill>
                <a:latin typeface="Droid Serif"/>
                <a:sym typeface="Droid Serif"/>
              </a:rPr>
              <a:t>5. Evaluation</a:t>
            </a:r>
            <a:endParaRPr lang="en-GB" sz="2800" dirty="0">
              <a:latin typeface="Droid Serif"/>
              <a:sym typeface="Droid Serif"/>
            </a:endParaRPr>
          </a:p>
          <a:p>
            <a:endParaRPr lang="en-GB" sz="2400" dirty="0">
              <a:solidFill>
                <a:schemeClr val="bg2">
                  <a:lumMod val="75000"/>
                </a:schemeClr>
              </a:solidFill>
              <a:latin typeface="Droid Serif"/>
            </a:endParaRPr>
          </a:p>
        </p:txBody>
      </p:sp>
      <p:cxnSp>
        <p:nvCxnSpPr>
          <p:cNvPr id="8" name="Straight Arrow Connector 7">
            <a:extLst>
              <a:ext uri="{FF2B5EF4-FFF2-40B4-BE49-F238E27FC236}">
                <a16:creationId xmlns:a16="http://schemas.microsoft.com/office/drawing/2014/main" id="{8BDFE248-D5D3-F61C-E8CA-645530416C9D}"/>
              </a:ext>
            </a:extLst>
          </p:cNvPr>
          <p:cNvCxnSpPr>
            <a:cxnSpLocks/>
          </p:cNvCxnSpPr>
          <p:nvPr/>
        </p:nvCxnSpPr>
        <p:spPr>
          <a:xfrm>
            <a:off x="5868812" y="8534706"/>
            <a:ext cx="1931246" cy="4249142"/>
          </a:xfrm>
          <a:prstGeom prst="straightConnector1">
            <a:avLst/>
          </a:prstGeom>
          <a:ln w="31750">
            <a:solidFill>
              <a:srgbClr val="F3BE29">
                <a:alpha val="50000"/>
              </a:srgbClr>
            </a:solidFill>
            <a:tailEnd type="triangle"/>
          </a:ln>
        </p:spPr>
        <p:style>
          <a:lnRef idx="2">
            <a:schemeClr val="accent1"/>
          </a:lnRef>
          <a:fillRef idx="0">
            <a:schemeClr val="accent1"/>
          </a:fillRef>
          <a:effectRef idx="1">
            <a:schemeClr val="accent1"/>
          </a:effectRef>
          <a:fontRef idx="minor">
            <a:schemeClr val="tx1"/>
          </a:fontRef>
        </p:style>
      </p:cxnSp>
      <p:sp>
        <p:nvSpPr>
          <p:cNvPr id="6" name="Google Shape;69;p13">
            <a:extLst>
              <a:ext uri="{FF2B5EF4-FFF2-40B4-BE49-F238E27FC236}">
                <a16:creationId xmlns:a16="http://schemas.microsoft.com/office/drawing/2014/main" id="{8833DD5D-4A1C-391F-5A04-382DF614A819}"/>
              </a:ext>
            </a:extLst>
          </p:cNvPr>
          <p:cNvSpPr txBox="1"/>
          <p:nvPr/>
        </p:nvSpPr>
        <p:spPr>
          <a:xfrm>
            <a:off x="37416564" y="18576011"/>
            <a:ext cx="3701110" cy="564951"/>
          </a:xfrm>
          <a:prstGeom prst="rect">
            <a:avLst/>
          </a:prstGeom>
          <a:noFill/>
          <a:ln>
            <a:noFill/>
          </a:ln>
        </p:spPr>
        <p:txBody>
          <a:bodyPr spcFirstLastPara="1" wrap="square" lIns="91425" tIns="91425" rIns="91425" bIns="91425" anchor="t" anchorCtr="0">
            <a:noAutofit/>
          </a:bodyPr>
          <a:lstStyle/>
          <a:p>
            <a:pPr>
              <a:buSzPts val="1100"/>
            </a:pPr>
            <a:r>
              <a:rPr lang="en-GB" sz="3200" b="1" dirty="0">
                <a:solidFill>
                  <a:srgbClr val="F3BE29"/>
                </a:solidFill>
                <a:latin typeface="Droid Serif"/>
                <a:sym typeface="Droid Serif"/>
              </a:rPr>
              <a:t>6. Deployment</a:t>
            </a:r>
            <a:endParaRPr lang="en-GB" sz="2800" dirty="0">
              <a:latin typeface="Droid Serif"/>
              <a:sym typeface="Droid Serif"/>
            </a:endParaRPr>
          </a:p>
          <a:p>
            <a:endParaRPr lang="en-GB" sz="2400" dirty="0">
              <a:solidFill>
                <a:schemeClr val="bg2">
                  <a:lumMod val="75000"/>
                </a:schemeClr>
              </a:solidFill>
              <a:latin typeface="Droid Serif"/>
            </a:endParaRPr>
          </a:p>
        </p:txBody>
      </p:sp>
      <p:cxnSp>
        <p:nvCxnSpPr>
          <p:cNvPr id="10" name="Straight Arrow Connector 9">
            <a:extLst>
              <a:ext uri="{FF2B5EF4-FFF2-40B4-BE49-F238E27FC236}">
                <a16:creationId xmlns:a16="http://schemas.microsoft.com/office/drawing/2014/main" id="{D853D1D7-7981-BDDC-D3FE-E6C63437747A}"/>
              </a:ext>
            </a:extLst>
          </p:cNvPr>
          <p:cNvCxnSpPr>
            <a:cxnSpLocks/>
          </p:cNvCxnSpPr>
          <p:nvPr/>
        </p:nvCxnSpPr>
        <p:spPr>
          <a:xfrm>
            <a:off x="18744073" y="9657149"/>
            <a:ext cx="2283767" cy="6717727"/>
          </a:xfrm>
          <a:prstGeom prst="straightConnector1">
            <a:avLst/>
          </a:prstGeom>
          <a:ln w="31750">
            <a:solidFill>
              <a:srgbClr val="F3BE29">
                <a:alpha val="55000"/>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86F056D0-EB5A-3D0A-5954-D0A3F46F71E4}"/>
              </a:ext>
            </a:extLst>
          </p:cNvPr>
          <p:cNvCxnSpPr>
            <a:cxnSpLocks/>
          </p:cNvCxnSpPr>
          <p:nvPr/>
        </p:nvCxnSpPr>
        <p:spPr>
          <a:xfrm flipV="1">
            <a:off x="40041969" y="16916126"/>
            <a:ext cx="1819374" cy="1784949"/>
          </a:xfrm>
          <a:prstGeom prst="straightConnector1">
            <a:avLst/>
          </a:prstGeom>
          <a:ln w="31750">
            <a:solidFill>
              <a:srgbClr val="F3BE29">
                <a:alpha val="60000"/>
              </a:srgbClr>
            </a:solidFill>
            <a:tailEnd type="triangle"/>
          </a:ln>
        </p:spPr>
        <p:style>
          <a:lnRef idx="2">
            <a:schemeClr val="accent1"/>
          </a:lnRef>
          <a:fillRef idx="0">
            <a:schemeClr val="accent1"/>
          </a:fillRef>
          <a:effectRef idx="1">
            <a:schemeClr val="accent1"/>
          </a:effectRef>
          <a:fontRef idx="minor">
            <a:schemeClr val="tx1"/>
          </a:fontRef>
        </p:style>
      </p:cxnSp>
      <p:sp>
        <p:nvSpPr>
          <p:cNvPr id="11" name="Google Shape;69;p13">
            <a:extLst>
              <a:ext uri="{FF2B5EF4-FFF2-40B4-BE49-F238E27FC236}">
                <a16:creationId xmlns:a16="http://schemas.microsoft.com/office/drawing/2014/main" id="{9294E760-92B9-88AD-CF9E-B88C46AC6039}"/>
              </a:ext>
            </a:extLst>
          </p:cNvPr>
          <p:cNvSpPr txBox="1"/>
          <p:nvPr/>
        </p:nvSpPr>
        <p:spPr>
          <a:xfrm>
            <a:off x="1043641" y="17890725"/>
            <a:ext cx="5185601" cy="502610"/>
          </a:xfrm>
          <a:prstGeom prst="rect">
            <a:avLst/>
          </a:prstGeom>
          <a:noFill/>
          <a:ln>
            <a:noFill/>
          </a:ln>
        </p:spPr>
        <p:txBody>
          <a:bodyPr spcFirstLastPara="1" wrap="square" lIns="91425" tIns="91425" rIns="91425" bIns="91425" anchor="t" anchorCtr="0">
            <a:noAutofit/>
          </a:bodyPr>
          <a:lstStyle/>
          <a:p>
            <a:pPr>
              <a:buSzPts val="1100"/>
            </a:pPr>
            <a:r>
              <a:rPr lang="en-GB" sz="2800" b="1" dirty="0">
                <a:solidFill>
                  <a:srgbClr val="7030A0"/>
                </a:solidFill>
                <a:latin typeface="Droid Serif"/>
                <a:sym typeface="Droid Serif"/>
              </a:rPr>
              <a:t>Exploratory Data Analytics (EDA)</a:t>
            </a:r>
            <a:endParaRPr lang="en-GB" sz="2800" dirty="0">
              <a:solidFill>
                <a:srgbClr val="7030A0"/>
              </a:solidFill>
              <a:latin typeface="Droid Serif"/>
              <a:sym typeface="Droid Serif"/>
            </a:endParaRPr>
          </a:p>
          <a:p>
            <a:endParaRPr lang="en-GB" sz="2400" dirty="0">
              <a:solidFill>
                <a:schemeClr val="bg2">
                  <a:lumMod val="75000"/>
                </a:schemeClr>
              </a:solidFill>
              <a:latin typeface="Droid Serif"/>
            </a:endParaRPr>
          </a:p>
        </p:txBody>
      </p:sp>
      <p:sp>
        <p:nvSpPr>
          <p:cNvPr id="13" name="Google Shape;69;p13">
            <a:extLst>
              <a:ext uri="{FF2B5EF4-FFF2-40B4-BE49-F238E27FC236}">
                <a16:creationId xmlns:a16="http://schemas.microsoft.com/office/drawing/2014/main" id="{A0D4F1CE-C213-EA90-BB1F-DC9FE905129E}"/>
              </a:ext>
            </a:extLst>
          </p:cNvPr>
          <p:cNvSpPr txBox="1"/>
          <p:nvPr/>
        </p:nvSpPr>
        <p:spPr>
          <a:xfrm>
            <a:off x="965032" y="13200259"/>
            <a:ext cx="7169950" cy="758499"/>
          </a:xfrm>
          <a:prstGeom prst="rect">
            <a:avLst/>
          </a:prstGeom>
          <a:noFill/>
          <a:ln>
            <a:noFill/>
          </a:ln>
        </p:spPr>
        <p:txBody>
          <a:bodyPr spcFirstLastPara="1" wrap="square" lIns="91425" tIns="91425" rIns="91425" bIns="91425" anchor="t" anchorCtr="0">
            <a:noAutofit/>
          </a:bodyPr>
          <a:lstStyle/>
          <a:p>
            <a:pPr>
              <a:buSzPts val="1100"/>
            </a:pPr>
            <a:r>
              <a:rPr lang="en-GB" sz="2800" b="1" dirty="0">
                <a:solidFill>
                  <a:srgbClr val="7030A0"/>
                </a:solidFill>
                <a:latin typeface="Droid Serif"/>
                <a:sym typeface="Droid Serif"/>
              </a:rPr>
              <a:t>Consolidating and Characterising the Data</a:t>
            </a:r>
            <a:endParaRPr lang="en-GB" sz="2800" dirty="0">
              <a:solidFill>
                <a:srgbClr val="7030A0"/>
              </a:solidFill>
              <a:latin typeface="Droid Serif"/>
              <a:sym typeface="Droid Serif"/>
            </a:endParaRPr>
          </a:p>
          <a:p>
            <a:endParaRPr lang="en-GB" sz="2400" dirty="0">
              <a:solidFill>
                <a:schemeClr val="bg2">
                  <a:lumMod val="75000"/>
                </a:schemeClr>
              </a:solidFill>
              <a:latin typeface="Droid Serif"/>
            </a:endParaRPr>
          </a:p>
        </p:txBody>
      </p:sp>
      <p:sp>
        <p:nvSpPr>
          <p:cNvPr id="17" name="TextBox 16">
            <a:extLst>
              <a:ext uri="{FF2B5EF4-FFF2-40B4-BE49-F238E27FC236}">
                <a16:creationId xmlns:a16="http://schemas.microsoft.com/office/drawing/2014/main" id="{362382AF-5F1E-6373-A7FF-9111070C904C}"/>
              </a:ext>
            </a:extLst>
          </p:cNvPr>
          <p:cNvSpPr txBox="1"/>
          <p:nvPr/>
        </p:nvSpPr>
        <p:spPr>
          <a:xfrm>
            <a:off x="17756724" y="10302410"/>
            <a:ext cx="9829853" cy="1200329"/>
          </a:xfrm>
          <a:prstGeom prst="rect">
            <a:avLst/>
          </a:prstGeom>
          <a:noFill/>
        </p:spPr>
        <p:txBody>
          <a:bodyPr wrap="square" rtlCol="0">
            <a:spAutoFit/>
          </a:bodyPr>
          <a:lstStyle/>
          <a:p>
            <a:pPr algn="just"/>
            <a:r>
              <a:rPr lang="en-GB" sz="2400" b="0" i="0" u="none" strike="noStrike" dirty="0">
                <a:solidFill>
                  <a:srgbClr val="000000"/>
                </a:solidFill>
                <a:effectLst/>
              </a:rPr>
              <a:t>Data preparation and preprocessing is a crucial step in any Data Science project’s lifecycle. It involves several operations and transformations being applied to raw data to make it suitable for analysis and modelling. </a:t>
            </a:r>
            <a:endParaRPr lang="en-GB" sz="2400" dirty="0">
              <a:solidFill>
                <a:srgbClr val="000000"/>
              </a:solidFill>
            </a:endParaRPr>
          </a:p>
        </p:txBody>
      </p:sp>
      <p:sp>
        <p:nvSpPr>
          <p:cNvPr id="22" name="TextBox 21">
            <a:extLst>
              <a:ext uri="{FF2B5EF4-FFF2-40B4-BE49-F238E27FC236}">
                <a16:creationId xmlns:a16="http://schemas.microsoft.com/office/drawing/2014/main" id="{738F5807-669E-385B-11C4-995104A171A2}"/>
              </a:ext>
            </a:extLst>
          </p:cNvPr>
          <p:cNvSpPr txBox="1"/>
          <p:nvPr/>
        </p:nvSpPr>
        <p:spPr>
          <a:xfrm>
            <a:off x="6428098" y="15762981"/>
            <a:ext cx="3813362" cy="3354765"/>
          </a:xfrm>
          <a:prstGeom prst="rect">
            <a:avLst/>
          </a:prstGeom>
          <a:noFill/>
        </p:spPr>
        <p:txBody>
          <a:bodyPr wrap="square" rtlCol="0">
            <a:spAutoFit/>
          </a:bodyPr>
          <a:lstStyle/>
          <a:p>
            <a:pPr rtl="0">
              <a:spcBef>
                <a:spcPts val="0"/>
              </a:spcBef>
              <a:spcAft>
                <a:spcPts val="0"/>
              </a:spcAft>
            </a:pPr>
            <a:r>
              <a:rPr lang="en-IE" sz="1600" b="0" i="0" u="none" strike="noStrike" dirty="0">
                <a:solidFill>
                  <a:schemeClr val="accent6">
                    <a:lumMod val="75000"/>
                  </a:schemeClr>
                </a:solidFill>
                <a:effectLst/>
                <a:latin typeface="Times New Roman" panose="02020603050405020304" pitchFamily="18" charset="0"/>
              </a:rPr>
              <a:t>appearances_df :		(1485697, 13)</a:t>
            </a:r>
            <a:endParaRPr lang="en-IE" sz="1600" b="0" dirty="0">
              <a:solidFill>
                <a:schemeClr val="accent6">
                  <a:lumMod val="75000"/>
                </a:schemeClr>
              </a:solidFill>
              <a:effectLst/>
            </a:endParaRPr>
          </a:p>
          <a:p>
            <a:pPr rtl="0">
              <a:spcBef>
                <a:spcPts val="0"/>
              </a:spcBef>
              <a:spcAft>
                <a:spcPts val="0"/>
              </a:spcAft>
            </a:pPr>
            <a:r>
              <a:rPr lang="en-IE" sz="1600" b="0" i="0" u="none" strike="noStrike" dirty="0">
                <a:solidFill>
                  <a:schemeClr val="accent6">
                    <a:lumMod val="75000"/>
                  </a:schemeClr>
                </a:solidFill>
                <a:effectLst/>
                <a:latin typeface="Times New Roman" panose="02020603050405020304" pitchFamily="18" charset="0"/>
              </a:rPr>
              <a:t>club_games_df :		(128586, 11)</a:t>
            </a:r>
            <a:endParaRPr lang="en-IE" sz="1600" b="0" dirty="0">
              <a:solidFill>
                <a:schemeClr val="accent6">
                  <a:lumMod val="75000"/>
                </a:schemeClr>
              </a:solidFill>
              <a:effectLst/>
            </a:endParaRPr>
          </a:p>
          <a:p>
            <a:pPr rtl="0">
              <a:spcBef>
                <a:spcPts val="0"/>
              </a:spcBef>
              <a:spcAft>
                <a:spcPts val="0"/>
              </a:spcAft>
            </a:pPr>
            <a:r>
              <a:rPr lang="en-IE" sz="1600" b="0" i="0" u="none" strike="noStrike" dirty="0">
                <a:solidFill>
                  <a:schemeClr val="accent6">
                    <a:lumMod val="75000"/>
                  </a:schemeClr>
                </a:solidFill>
                <a:effectLst/>
                <a:latin typeface="Times New Roman" panose="02020603050405020304" pitchFamily="18" charset="0"/>
              </a:rPr>
              <a:t>clubs_df:				(426, 16)</a:t>
            </a:r>
            <a:endParaRPr lang="en-IE" sz="1600" b="0" dirty="0">
              <a:solidFill>
                <a:schemeClr val="accent6">
                  <a:lumMod val="75000"/>
                </a:schemeClr>
              </a:solidFill>
              <a:effectLst/>
            </a:endParaRPr>
          </a:p>
          <a:p>
            <a:pPr rtl="0">
              <a:spcBef>
                <a:spcPts val="0"/>
              </a:spcBef>
              <a:spcAft>
                <a:spcPts val="0"/>
              </a:spcAft>
            </a:pPr>
            <a:r>
              <a:rPr lang="en-IE" sz="1600" b="0" i="0" u="none" strike="noStrike" dirty="0">
                <a:solidFill>
                  <a:schemeClr val="accent6">
                    <a:lumMod val="75000"/>
                  </a:schemeClr>
                </a:solidFill>
                <a:effectLst/>
                <a:latin typeface="Times New Roman" panose="02020603050405020304" pitchFamily="18" charset="0"/>
              </a:rPr>
              <a:t>competitions_df:		(43, 10)</a:t>
            </a:r>
            <a:endParaRPr lang="en-IE" sz="1600" b="0" dirty="0">
              <a:solidFill>
                <a:schemeClr val="accent6">
                  <a:lumMod val="75000"/>
                </a:schemeClr>
              </a:solidFill>
              <a:effectLst/>
            </a:endParaRPr>
          </a:p>
          <a:p>
            <a:pPr rtl="0">
              <a:spcBef>
                <a:spcPts val="0"/>
              </a:spcBef>
              <a:spcAft>
                <a:spcPts val="0"/>
              </a:spcAft>
            </a:pPr>
            <a:r>
              <a:rPr lang="en-IE" sz="1600" b="0" i="0" u="none" strike="noStrike" dirty="0">
                <a:solidFill>
                  <a:schemeClr val="accent6">
                    <a:lumMod val="75000"/>
                  </a:schemeClr>
                </a:solidFill>
                <a:effectLst/>
                <a:latin typeface="Times New Roman" panose="02020603050405020304" pitchFamily="18" charset="0"/>
              </a:rPr>
              <a:t>game_events_df:		(652010, 10)</a:t>
            </a:r>
            <a:endParaRPr lang="en-IE" sz="1600" b="0" dirty="0">
              <a:solidFill>
                <a:schemeClr val="accent6">
                  <a:lumMod val="75000"/>
                </a:schemeClr>
              </a:solidFill>
              <a:effectLst/>
            </a:endParaRPr>
          </a:p>
          <a:p>
            <a:pPr rtl="0">
              <a:spcBef>
                <a:spcPts val="0"/>
              </a:spcBef>
              <a:spcAft>
                <a:spcPts val="0"/>
              </a:spcAft>
            </a:pPr>
            <a:r>
              <a:rPr lang="en-IE" sz="1600" b="0" i="0" u="none" strike="noStrike" dirty="0">
                <a:solidFill>
                  <a:schemeClr val="accent6">
                    <a:lumMod val="75000"/>
                  </a:schemeClr>
                </a:solidFill>
                <a:effectLst/>
                <a:latin typeface="Times New Roman" panose="02020603050405020304" pitchFamily="18" charset="0"/>
              </a:rPr>
              <a:t>game_lineups_df :		(86822, 9)</a:t>
            </a:r>
            <a:endParaRPr lang="en-IE" sz="1600" b="0" dirty="0">
              <a:solidFill>
                <a:schemeClr val="accent6">
                  <a:lumMod val="75000"/>
                </a:schemeClr>
              </a:solidFill>
              <a:effectLst/>
            </a:endParaRPr>
          </a:p>
          <a:p>
            <a:pPr rtl="0">
              <a:spcBef>
                <a:spcPts val="0"/>
              </a:spcBef>
              <a:spcAft>
                <a:spcPts val="0"/>
              </a:spcAft>
            </a:pPr>
            <a:r>
              <a:rPr lang="en-IE" sz="1600" b="0" i="0" u="none" strike="noStrike" dirty="0">
                <a:solidFill>
                  <a:schemeClr val="accent6">
                    <a:lumMod val="75000"/>
                  </a:schemeClr>
                </a:solidFill>
                <a:effectLst/>
                <a:latin typeface="Times New Roman" panose="02020603050405020304" pitchFamily="18" charset="0"/>
              </a:rPr>
              <a:t>games_df :			(64293, 23)</a:t>
            </a:r>
            <a:endParaRPr lang="en-IE" sz="1600" b="0" dirty="0">
              <a:solidFill>
                <a:schemeClr val="accent6">
                  <a:lumMod val="75000"/>
                </a:schemeClr>
              </a:solidFill>
              <a:effectLst/>
            </a:endParaRPr>
          </a:p>
          <a:p>
            <a:pPr rtl="0">
              <a:spcBef>
                <a:spcPts val="0"/>
              </a:spcBef>
              <a:spcAft>
                <a:spcPts val="0"/>
              </a:spcAft>
            </a:pPr>
            <a:r>
              <a:rPr lang="en-IE" sz="1600" b="0" i="0" u="none" strike="noStrike" dirty="0">
                <a:solidFill>
                  <a:schemeClr val="accent6">
                    <a:lumMod val="75000"/>
                  </a:schemeClr>
                </a:solidFill>
                <a:effectLst/>
                <a:latin typeface="Times New Roman" panose="02020603050405020304" pitchFamily="18" charset="0"/>
              </a:rPr>
              <a:t>player_valuations_df :	(440663, 9)</a:t>
            </a:r>
            <a:endParaRPr lang="en-IE" sz="1600" b="0" dirty="0">
              <a:solidFill>
                <a:schemeClr val="accent6">
                  <a:lumMod val="75000"/>
                </a:schemeClr>
              </a:solidFill>
              <a:effectLst/>
            </a:endParaRPr>
          </a:p>
          <a:p>
            <a:pPr rtl="0">
              <a:spcBef>
                <a:spcPts val="0"/>
              </a:spcBef>
              <a:spcAft>
                <a:spcPts val="0"/>
              </a:spcAft>
            </a:pPr>
            <a:r>
              <a:rPr lang="en-IE" sz="1600" b="0" i="0" u="none" strike="noStrike" dirty="0">
                <a:solidFill>
                  <a:schemeClr val="accent6">
                    <a:lumMod val="75000"/>
                  </a:schemeClr>
                </a:solidFill>
                <a:effectLst/>
                <a:latin typeface="Times New Roman" panose="02020603050405020304" pitchFamily="18" charset="0"/>
              </a:rPr>
              <a:t>players_df:			(30302, 23)</a:t>
            </a:r>
            <a:endParaRPr lang="en-IE" sz="1600" b="0" dirty="0">
              <a:solidFill>
                <a:schemeClr val="accent6">
                  <a:lumMod val="75000"/>
                </a:schemeClr>
              </a:solidFill>
              <a:effectLst/>
            </a:endParaRPr>
          </a:p>
          <a:p>
            <a:br>
              <a:rPr lang="en-IE" sz="2800" dirty="0"/>
            </a:br>
            <a:endParaRPr lang="en-IE" sz="4000" dirty="0">
              <a:latin typeface="Droid Serif"/>
            </a:endParaRPr>
          </a:p>
        </p:txBody>
      </p:sp>
      <p:pic>
        <p:nvPicPr>
          <p:cNvPr id="40" name="Picture 6">
            <a:extLst>
              <a:ext uri="{FF2B5EF4-FFF2-40B4-BE49-F238E27FC236}">
                <a16:creationId xmlns:a16="http://schemas.microsoft.com/office/drawing/2014/main" id="{A3F69A3D-2B34-40B7-8E9B-F8D6BD1BD3DE}"/>
              </a:ext>
            </a:extLst>
          </p:cNvPr>
          <p:cNvPicPr>
            <a:picLocks noChangeAspect="1" noChangeArrowheads="1"/>
          </p:cNvPicPr>
          <p:nvPr/>
        </p:nvPicPr>
        <p:blipFill rotWithShape="1">
          <a:blip r:embed="rId9">
            <a:alphaModFix amt="64000"/>
            <a:duotone>
              <a:schemeClr val="accent3">
                <a:shade val="45000"/>
                <a:satMod val="135000"/>
              </a:schemeClr>
              <a:prstClr val="white"/>
            </a:duotone>
            <a:extLst>
              <a:ext uri="{BEBA8EAE-BF5A-486C-A8C5-ECC9F3942E4B}">
                <a14:imgProps xmlns:a14="http://schemas.microsoft.com/office/drawing/2010/main">
                  <a14:imgLayer r:embed="rId10">
                    <a14:imgEffect>
                      <a14:brightnessContrast contrast="23000"/>
                    </a14:imgEffect>
                  </a14:imgLayer>
                </a14:imgProps>
              </a:ext>
              <a:ext uri="{28A0092B-C50C-407E-A947-70E740481C1C}">
                <a14:useLocalDpi xmlns:a14="http://schemas.microsoft.com/office/drawing/2010/main" val="0"/>
              </a:ext>
            </a:extLst>
          </a:blip>
          <a:srcRect r="11105"/>
          <a:stretch/>
        </p:blipFill>
        <p:spPr bwMode="auto">
          <a:xfrm>
            <a:off x="10101508" y="15874980"/>
            <a:ext cx="4222355" cy="755875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4FC3E961-01C9-96AB-AEC0-54E937633102}"/>
              </a:ext>
            </a:extLst>
          </p:cNvPr>
          <p:cNvSpPr txBox="1"/>
          <p:nvPr/>
        </p:nvSpPr>
        <p:spPr>
          <a:xfrm>
            <a:off x="1023355" y="18470401"/>
            <a:ext cx="8697433" cy="1569660"/>
          </a:xfrm>
          <a:prstGeom prst="rect">
            <a:avLst/>
          </a:prstGeom>
          <a:noFill/>
        </p:spPr>
        <p:txBody>
          <a:bodyPr wrap="square" rtlCol="0">
            <a:spAutoFit/>
          </a:bodyPr>
          <a:lstStyle/>
          <a:p>
            <a:pPr algn="just"/>
            <a:r>
              <a:rPr lang="en-GB" sz="2400" b="0" i="0" u="none" strike="noStrike" dirty="0">
                <a:solidFill>
                  <a:srgbClr val="000000"/>
                </a:solidFill>
                <a:effectLst/>
              </a:rPr>
              <a:t>EDA is a process of examining the available data to discover patterns of correlation, identify trends, and gain insights of interest. It aids in spotting anomalies, testing hypotheses and clarifying any assumptions.</a:t>
            </a:r>
          </a:p>
        </p:txBody>
      </p:sp>
      <p:pic>
        <p:nvPicPr>
          <p:cNvPr id="3078" name="Picture 6">
            <a:extLst>
              <a:ext uri="{FF2B5EF4-FFF2-40B4-BE49-F238E27FC236}">
                <a16:creationId xmlns:a16="http://schemas.microsoft.com/office/drawing/2014/main" id="{17D28704-0E41-70BF-42EF-9646A775D150}"/>
              </a:ext>
            </a:extLst>
          </p:cNvPr>
          <p:cNvPicPr>
            <a:picLocks noChangeAspect="1" noChangeArrowheads="1"/>
          </p:cNvPicPr>
          <p:nvPr/>
        </p:nvPicPr>
        <p:blipFill>
          <a:blip r:embed="rId11">
            <a:alphaModFix amt="75000"/>
            <a:extLst>
              <a:ext uri="{BEBA8EAE-BF5A-486C-A8C5-ECC9F3942E4B}">
                <a14:imgProps xmlns:a14="http://schemas.microsoft.com/office/drawing/2010/main">
                  <a14:imgLayer r:embed="rId12">
                    <a14:imgEffect>
                      <a14:brightnessContrast contrast="35000"/>
                    </a14:imgEffect>
                  </a14:imgLayer>
                </a14:imgProps>
              </a:ext>
              <a:ext uri="{28A0092B-C50C-407E-A947-70E740481C1C}">
                <a14:useLocalDpi xmlns:a14="http://schemas.microsoft.com/office/drawing/2010/main" val="0"/>
              </a:ext>
            </a:extLst>
          </a:blip>
          <a:srcRect/>
          <a:stretch>
            <a:fillRect/>
          </a:stretch>
        </p:blipFill>
        <p:spPr bwMode="auto">
          <a:xfrm>
            <a:off x="14955737" y="4626920"/>
            <a:ext cx="6446144" cy="4285734"/>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E96CFC6C-A2F3-5D88-8539-B5328A437E8D}"/>
              </a:ext>
            </a:extLst>
          </p:cNvPr>
          <p:cNvSpPr txBox="1"/>
          <p:nvPr/>
        </p:nvSpPr>
        <p:spPr>
          <a:xfrm>
            <a:off x="1014154" y="19971501"/>
            <a:ext cx="8689706" cy="1938992"/>
          </a:xfrm>
          <a:prstGeom prst="rect">
            <a:avLst/>
          </a:prstGeom>
          <a:noFill/>
        </p:spPr>
        <p:txBody>
          <a:bodyPr wrap="square" rtlCol="0">
            <a:spAutoFit/>
          </a:bodyPr>
          <a:lstStyle/>
          <a:p>
            <a:pPr algn="just"/>
            <a:r>
              <a:rPr lang="en-GB" sz="2400" dirty="0">
                <a:solidFill>
                  <a:srgbClr val="000000"/>
                </a:solidFill>
              </a:rPr>
              <a:t>We find that the target variable data, ‘Market Value’, is right skewed, and requires a log transformation for normal distribution. The data also contains multiple outliers, identifiable through dots in the box plot below.</a:t>
            </a:r>
          </a:p>
          <a:p>
            <a:endParaRPr lang="en-GB" sz="2400" b="0" i="0" u="none" strike="noStrike" dirty="0">
              <a:solidFill>
                <a:srgbClr val="000000"/>
              </a:solidFill>
              <a:effectLst/>
              <a:latin typeface="Droid Serif"/>
            </a:endParaRPr>
          </a:p>
        </p:txBody>
      </p:sp>
      <p:sp>
        <p:nvSpPr>
          <p:cNvPr id="30" name="TextBox 29">
            <a:extLst>
              <a:ext uri="{FF2B5EF4-FFF2-40B4-BE49-F238E27FC236}">
                <a16:creationId xmlns:a16="http://schemas.microsoft.com/office/drawing/2014/main" id="{93EB49B8-2EC7-152D-76E3-9B39AB0BC91A}"/>
              </a:ext>
            </a:extLst>
          </p:cNvPr>
          <p:cNvSpPr txBox="1"/>
          <p:nvPr/>
        </p:nvSpPr>
        <p:spPr>
          <a:xfrm>
            <a:off x="1013746" y="21464476"/>
            <a:ext cx="8672392" cy="1938992"/>
          </a:xfrm>
          <a:prstGeom prst="rect">
            <a:avLst/>
          </a:prstGeom>
          <a:noFill/>
        </p:spPr>
        <p:txBody>
          <a:bodyPr wrap="square" rtlCol="0">
            <a:spAutoFit/>
          </a:bodyPr>
          <a:lstStyle/>
          <a:p>
            <a:pPr algn="just"/>
            <a:r>
              <a:rPr lang="en-GB" sz="2400" b="0" i="0" u="none" strike="noStrike" dirty="0">
                <a:solidFill>
                  <a:srgbClr val="000000"/>
                </a:solidFill>
                <a:effectLst/>
              </a:rPr>
              <a:t>Through EDA we discover similar patterns and irregularities within the independ</a:t>
            </a:r>
            <a:r>
              <a:rPr lang="en-GB" sz="2400" dirty="0">
                <a:solidFill>
                  <a:srgbClr val="000000"/>
                </a:solidFill>
              </a:rPr>
              <a:t>ent variables used for predicting. These findings will influence preprocessing decisions and techniques applied in Machine Learning.</a:t>
            </a:r>
            <a:endParaRPr lang="en-GB" sz="2400" b="0" i="0" u="none" strike="noStrike" dirty="0">
              <a:solidFill>
                <a:srgbClr val="000000"/>
              </a:solidFill>
              <a:effectLst/>
            </a:endParaRPr>
          </a:p>
          <a:p>
            <a:endParaRPr lang="en-GB" sz="2400" b="0" i="0" u="none" strike="noStrike" dirty="0">
              <a:solidFill>
                <a:srgbClr val="000000"/>
              </a:solidFill>
              <a:effectLst/>
              <a:latin typeface="Droid Serif"/>
            </a:endParaRPr>
          </a:p>
        </p:txBody>
      </p:sp>
      <p:sp>
        <p:nvSpPr>
          <p:cNvPr id="44" name="TextBox 43">
            <a:extLst>
              <a:ext uri="{FF2B5EF4-FFF2-40B4-BE49-F238E27FC236}">
                <a16:creationId xmlns:a16="http://schemas.microsoft.com/office/drawing/2014/main" id="{0EEADAB7-9B87-F4DB-77DF-14888BDEA038}"/>
              </a:ext>
            </a:extLst>
          </p:cNvPr>
          <p:cNvSpPr txBox="1"/>
          <p:nvPr/>
        </p:nvSpPr>
        <p:spPr>
          <a:xfrm>
            <a:off x="1014562" y="15141621"/>
            <a:ext cx="10039557" cy="461665"/>
          </a:xfrm>
          <a:prstGeom prst="rect">
            <a:avLst/>
          </a:prstGeom>
          <a:noFill/>
        </p:spPr>
        <p:txBody>
          <a:bodyPr wrap="square" rtlCol="0">
            <a:spAutoFit/>
          </a:bodyPr>
          <a:lstStyle/>
          <a:p>
            <a:pPr marL="457200" indent="-457200">
              <a:buFont typeface="Arial" panose="020B0604020202020204" pitchFamily="34" charset="0"/>
              <a:buChar char="•"/>
            </a:pPr>
            <a:r>
              <a:rPr lang="en-GB" sz="2400" b="0" i="0" u="none" strike="noStrike" dirty="0">
                <a:solidFill>
                  <a:srgbClr val="000000"/>
                </a:solidFill>
                <a:effectLst/>
              </a:rPr>
              <a:t>Data:  “Football Data from Transfermarkt” provided by Kaggle </a:t>
            </a:r>
          </a:p>
        </p:txBody>
      </p:sp>
      <p:pic>
        <p:nvPicPr>
          <p:cNvPr id="3084" name="Picture 12">
            <a:extLst>
              <a:ext uri="{FF2B5EF4-FFF2-40B4-BE49-F238E27FC236}">
                <a16:creationId xmlns:a16="http://schemas.microsoft.com/office/drawing/2014/main" id="{62367DAC-9E9D-E07A-AD09-B15A2452AECF}"/>
              </a:ext>
            </a:extLst>
          </p:cNvPr>
          <p:cNvPicPr>
            <a:picLocks noChangeAspect="1" noChangeArrowheads="1"/>
          </p:cNvPicPr>
          <p:nvPr/>
        </p:nvPicPr>
        <p:blipFill>
          <a:blip r:embed="rId13">
            <a:alphaModFix amt="83000"/>
            <a:extLst>
              <a:ext uri="{28A0092B-C50C-407E-A947-70E740481C1C}">
                <a14:useLocalDpi xmlns:a14="http://schemas.microsoft.com/office/drawing/2010/main" val="0"/>
              </a:ext>
            </a:extLst>
          </a:blip>
          <a:srcRect/>
          <a:stretch>
            <a:fillRect/>
          </a:stretch>
        </p:blipFill>
        <p:spPr bwMode="auto">
          <a:xfrm>
            <a:off x="28840573" y="17409366"/>
            <a:ext cx="7219950" cy="47244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descr="A black and white image of a football ball&#10;&#10;Description automatically generated">
            <a:extLst>
              <a:ext uri="{FF2B5EF4-FFF2-40B4-BE49-F238E27FC236}">
                <a16:creationId xmlns:a16="http://schemas.microsoft.com/office/drawing/2014/main" id="{EDDAAB22-BB10-ED6B-D089-E2ED1175578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958536" y="1782504"/>
            <a:ext cx="1531520" cy="1352841"/>
          </a:xfrm>
          <a:prstGeom prst="rect">
            <a:avLst/>
          </a:prstGeom>
        </p:spPr>
      </p:pic>
      <p:sp>
        <p:nvSpPr>
          <p:cNvPr id="50" name="TextBox 49">
            <a:extLst>
              <a:ext uri="{FF2B5EF4-FFF2-40B4-BE49-F238E27FC236}">
                <a16:creationId xmlns:a16="http://schemas.microsoft.com/office/drawing/2014/main" id="{06765E3D-1878-1801-09BB-8BF4D590FCBF}"/>
              </a:ext>
            </a:extLst>
          </p:cNvPr>
          <p:cNvSpPr txBox="1"/>
          <p:nvPr/>
        </p:nvSpPr>
        <p:spPr>
          <a:xfrm>
            <a:off x="15133769" y="16999994"/>
            <a:ext cx="12812871" cy="1569660"/>
          </a:xfrm>
          <a:prstGeom prst="rect">
            <a:avLst/>
          </a:prstGeom>
          <a:noFill/>
        </p:spPr>
        <p:txBody>
          <a:bodyPr wrap="square" rtlCol="0">
            <a:spAutoFit/>
          </a:bodyPr>
          <a:lstStyle/>
          <a:p>
            <a:pPr algn="just"/>
            <a:r>
              <a:rPr lang="en-GB" sz="2400" b="0" i="0" u="none" strike="noStrike" dirty="0">
                <a:solidFill>
                  <a:srgbClr val="000000"/>
                </a:solidFill>
                <a:effectLst/>
              </a:rPr>
              <a:t>In this phase, we build and evaluate models to address the project objectives. This involves selecting appropriate modelling techniques, applying appropriate train : test splits, building different models, and adjusting their parameters through hyperparameter tuning</a:t>
            </a:r>
            <a:r>
              <a:rPr lang="en-GB" sz="2400" dirty="0">
                <a:solidFill>
                  <a:srgbClr val="000000"/>
                </a:solidFill>
              </a:rPr>
              <a:t> b</a:t>
            </a:r>
            <a:r>
              <a:rPr lang="en-GB" sz="2400" b="0" i="0" u="none" strike="noStrike" dirty="0">
                <a:solidFill>
                  <a:srgbClr val="000000"/>
                </a:solidFill>
                <a:effectLst/>
              </a:rPr>
              <a:t>efore cross-validating (CV) the results.</a:t>
            </a:r>
            <a:endParaRPr lang="en-IE" sz="2400" dirty="0"/>
          </a:p>
        </p:txBody>
      </p:sp>
      <p:sp>
        <p:nvSpPr>
          <p:cNvPr id="51" name="TextBox 50">
            <a:extLst>
              <a:ext uri="{FF2B5EF4-FFF2-40B4-BE49-F238E27FC236}">
                <a16:creationId xmlns:a16="http://schemas.microsoft.com/office/drawing/2014/main" id="{F1450699-AC89-E98C-F14B-9313568B2D53}"/>
              </a:ext>
            </a:extLst>
          </p:cNvPr>
          <p:cNvSpPr txBox="1"/>
          <p:nvPr/>
        </p:nvSpPr>
        <p:spPr>
          <a:xfrm>
            <a:off x="28854493" y="14592640"/>
            <a:ext cx="13295464" cy="461665"/>
          </a:xfrm>
          <a:prstGeom prst="rect">
            <a:avLst/>
          </a:prstGeom>
          <a:noFill/>
        </p:spPr>
        <p:txBody>
          <a:bodyPr wrap="square" rtlCol="0">
            <a:spAutoFit/>
          </a:bodyPr>
          <a:lstStyle/>
          <a:p>
            <a:r>
              <a:rPr lang="en-GB" sz="2400" b="0" i="0" u="none" strike="noStrike" dirty="0">
                <a:solidFill>
                  <a:srgbClr val="000000"/>
                </a:solidFill>
                <a:effectLst/>
              </a:rPr>
              <a:t>After building models, they need to be evaluated to determine their performance and effectiveness. </a:t>
            </a:r>
            <a:endParaRPr lang="en-IE" sz="2400" dirty="0"/>
          </a:p>
        </p:txBody>
      </p:sp>
      <p:sp>
        <p:nvSpPr>
          <p:cNvPr id="52" name="TextBox 51">
            <a:extLst>
              <a:ext uri="{FF2B5EF4-FFF2-40B4-BE49-F238E27FC236}">
                <a16:creationId xmlns:a16="http://schemas.microsoft.com/office/drawing/2014/main" id="{FD439557-5404-7793-5C10-3A55CF92FC79}"/>
              </a:ext>
            </a:extLst>
          </p:cNvPr>
          <p:cNvSpPr txBox="1"/>
          <p:nvPr/>
        </p:nvSpPr>
        <p:spPr>
          <a:xfrm>
            <a:off x="37166960" y="19295990"/>
            <a:ext cx="4735795" cy="4524315"/>
          </a:xfrm>
          <a:prstGeom prst="rect">
            <a:avLst/>
          </a:prstGeom>
          <a:noFill/>
        </p:spPr>
        <p:txBody>
          <a:bodyPr wrap="square" rtlCol="0">
            <a:spAutoFit/>
          </a:bodyPr>
          <a:lstStyle/>
          <a:p>
            <a:pPr algn="just"/>
            <a:r>
              <a:rPr lang="en-GB" sz="2400" b="0" i="0" u="none" strike="noStrike" dirty="0">
                <a:solidFill>
                  <a:srgbClr val="000000"/>
                </a:solidFill>
                <a:effectLst/>
              </a:rPr>
              <a:t>The Deployment phase within the CRISP-DM methodology involves implementing the solutions derived from modelling into practical use.</a:t>
            </a:r>
          </a:p>
          <a:p>
            <a:pPr algn="just"/>
            <a:r>
              <a:rPr lang="en-GB" sz="2400" b="0" i="0" u="none" strike="noStrike" dirty="0">
                <a:solidFill>
                  <a:srgbClr val="000000"/>
                </a:solidFill>
                <a:effectLst/>
              </a:rPr>
              <a:t>This includes integrating them with existing systems, providing documentation, and offering support to end-users to derive business value. Although perhaps premature, a pipeline of the model has been generated.  </a:t>
            </a:r>
            <a:endParaRPr lang="en-IE" sz="2800" dirty="0"/>
          </a:p>
        </p:txBody>
      </p:sp>
      <p:sp>
        <p:nvSpPr>
          <p:cNvPr id="55" name="Google Shape;69;p13">
            <a:extLst>
              <a:ext uri="{FF2B5EF4-FFF2-40B4-BE49-F238E27FC236}">
                <a16:creationId xmlns:a16="http://schemas.microsoft.com/office/drawing/2014/main" id="{7A8AC9E8-093D-A6B2-5DDA-F0EFADC14ACD}"/>
              </a:ext>
            </a:extLst>
          </p:cNvPr>
          <p:cNvSpPr txBox="1"/>
          <p:nvPr/>
        </p:nvSpPr>
        <p:spPr>
          <a:xfrm>
            <a:off x="17763053" y="9150133"/>
            <a:ext cx="3607797" cy="627529"/>
          </a:xfrm>
          <a:prstGeom prst="rect">
            <a:avLst/>
          </a:prstGeom>
          <a:noFill/>
          <a:ln>
            <a:noFill/>
          </a:ln>
        </p:spPr>
        <p:txBody>
          <a:bodyPr spcFirstLastPara="1" wrap="square" lIns="91425" tIns="91425" rIns="91425" bIns="91425" anchor="t" anchorCtr="0">
            <a:noAutofit/>
          </a:bodyPr>
          <a:lstStyle/>
          <a:p>
            <a:pPr>
              <a:buSzPts val="1100"/>
            </a:pPr>
            <a:r>
              <a:rPr lang="en-GB" sz="3200" b="1" dirty="0">
                <a:solidFill>
                  <a:srgbClr val="F3BE29"/>
                </a:solidFill>
                <a:latin typeface="Droid Serif"/>
                <a:sym typeface="Droid Serif"/>
              </a:rPr>
              <a:t>3. Data Preparation</a:t>
            </a:r>
            <a:endParaRPr lang="en-GB" sz="3200" dirty="0">
              <a:latin typeface="Droid Serif"/>
              <a:sym typeface="Droid Serif"/>
            </a:endParaRPr>
          </a:p>
          <a:p>
            <a:endParaRPr lang="en-GB" sz="2400" dirty="0">
              <a:solidFill>
                <a:schemeClr val="bg2">
                  <a:lumMod val="75000"/>
                </a:schemeClr>
              </a:solidFill>
              <a:latin typeface="Droid Serif"/>
            </a:endParaRPr>
          </a:p>
        </p:txBody>
      </p:sp>
      <p:sp>
        <p:nvSpPr>
          <p:cNvPr id="1040" name="TextBox 1039">
            <a:extLst>
              <a:ext uri="{FF2B5EF4-FFF2-40B4-BE49-F238E27FC236}">
                <a16:creationId xmlns:a16="http://schemas.microsoft.com/office/drawing/2014/main" id="{61A6DFBF-46CB-E0EE-AD46-652CB14471E0}"/>
              </a:ext>
            </a:extLst>
          </p:cNvPr>
          <p:cNvSpPr txBox="1"/>
          <p:nvPr/>
        </p:nvSpPr>
        <p:spPr>
          <a:xfrm>
            <a:off x="17792407" y="11502739"/>
            <a:ext cx="6781764" cy="461665"/>
          </a:xfrm>
          <a:prstGeom prst="rect">
            <a:avLst/>
          </a:prstGeom>
          <a:noFill/>
        </p:spPr>
        <p:txBody>
          <a:bodyPr wrap="square" rtlCol="0">
            <a:spAutoFit/>
          </a:bodyPr>
          <a:lstStyle/>
          <a:p>
            <a:r>
              <a:rPr lang="en-GB" sz="2400" b="1" i="0" u="none" strike="noStrike" dirty="0">
                <a:solidFill>
                  <a:srgbClr val="000000"/>
                </a:solidFill>
                <a:effectLst/>
              </a:rPr>
              <a:t>The aim is to enhance the quality of the data by:</a:t>
            </a:r>
          </a:p>
        </p:txBody>
      </p:sp>
      <p:pic>
        <p:nvPicPr>
          <p:cNvPr id="1041" name="Picture 1040" descr="A diagram of a network&#10;&#10;Description automatically generated">
            <a:extLst>
              <a:ext uri="{FF2B5EF4-FFF2-40B4-BE49-F238E27FC236}">
                <a16:creationId xmlns:a16="http://schemas.microsoft.com/office/drawing/2014/main" id="{BDD009EE-D532-BC08-FD3B-4A191DEBAD4C}"/>
              </a:ext>
            </a:extLst>
          </p:cNvPr>
          <p:cNvPicPr>
            <a:picLocks noChangeAspect="1"/>
          </p:cNvPicPr>
          <p:nvPr/>
        </p:nvPicPr>
        <p:blipFill rotWithShape="1">
          <a:blip r:embed="rId14">
            <a:alphaModFix amt="70000"/>
            <a:extLst>
              <a:ext uri="{BEBA8EAE-BF5A-486C-A8C5-ECC9F3942E4B}">
                <a14:imgProps xmlns:a14="http://schemas.microsoft.com/office/drawing/2010/main">
                  <a14:imgLayer r:embed="rId15">
                    <a14:imgEffect>
                      <a14:saturation sat="113000"/>
                    </a14:imgEffect>
                    <a14:imgEffect>
                      <a14:brightnessContrast contrast="40000"/>
                    </a14:imgEffect>
                  </a14:imgLayer>
                </a14:imgProps>
              </a:ext>
              <a:ext uri="{28A0092B-C50C-407E-A947-70E740481C1C}">
                <a14:useLocalDpi xmlns:a14="http://schemas.microsoft.com/office/drawing/2010/main" val="0"/>
              </a:ext>
            </a:extLst>
          </a:blip>
          <a:srcRect l="27866" t="3853" r="5469" b="6256"/>
          <a:stretch/>
        </p:blipFill>
        <p:spPr>
          <a:xfrm>
            <a:off x="33525536" y="7443121"/>
            <a:ext cx="4149365" cy="2152904"/>
          </a:xfrm>
          <a:prstGeom prst="rect">
            <a:avLst/>
          </a:prstGeom>
        </p:spPr>
      </p:pic>
      <p:sp>
        <p:nvSpPr>
          <p:cNvPr id="1048" name="TextBox 1047">
            <a:extLst>
              <a:ext uri="{FF2B5EF4-FFF2-40B4-BE49-F238E27FC236}">
                <a16:creationId xmlns:a16="http://schemas.microsoft.com/office/drawing/2014/main" id="{B87D68D3-7B02-3CB5-5E23-E68161229DB3}"/>
              </a:ext>
            </a:extLst>
          </p:cNvPr>
          <p:cNvSpPr txBox="1"/>
          <p:nvPr/>
        </p:nvSpPr>
        <p:spPr>
          <a:xfrm>
            <a:off x="28850730" y="23542806"/>
            <a:ext cx="6954841" cy="2677656"/>
          </a:xfrm>
          <a:prstGeom prst="rect">
            <a:avLst/>
          </a:prstGeom>
          <a:noFill/>
        </p:spPr>
        <p:txBody>
          <a:bodyPr wrap="square" rtlCol="0">
            <a:spAutoFit/>
          </a:bodyPr>
          <a:lstStyle/>
          <a:p>
            <a:r>
              <a:rPr lang="en-GB" sz="2400" b="0" i="0" u="none" strike="noStrike" dirty="0">
                <a:solidFill>
                  <a:srgbClr val="000000"/>
                </a:solidFill>
                <a:effectLst/>
              </a:rPr>
              <a:t>Player scouting and market value analysis are key areas where ML can provide valuable knowledge and insights to the football industry. This capstone project aims to contribute to this, by empowering clubs and stakeholders with data-driven decision-making capabilities, for a competitive advantage. </a:t>
            </a:r>
          </a:p>
          <a:p>
            <a:endParaRPr lang="en-GB" sz="2400" dirty="0">
              <a:solidFill>
                <a:srgbClr val="000000"/>
              </a:solidFill>
            </a:endParaRPr>
          </a:p>
        </p:txBody>
      </p:sp>
      <p:pic>
        <p:nvPicPr>
          <p:cNvPr id="3086" name="Picture 14">
            <a:extLst>
              <a:ext uri="{FF2B5EF4-FFF2-40B4-BE49-F238E27FC236}">
                <a16:creationId xmlns:a16="http://schemas.microsoft.com/office/drawing/2014/main" id="{F0766F24-4363-D7AE-8E71-26113C14637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655280" y="5517137"/>
            <a:ext cx="4510663" cy="4028701"/>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634B5E47-08C8-29F7-F922-E374F8D803A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606762" y="9551770"/>
            <a:ext cx="6559181" cy="3934841"/>
          </a:xfrm>
          <a:prstGeom prst="rect">
            <a:avLst/>
          </a:prstGeom>
          <a:noFill/>
          <a:extLst>
            <a:ext uri="{909E8E84-426E-40DD-AFC4-6F175D3DCCD1}">
              <a14:hiddenFill xmlns:a14="http://schemas.microsoft.com/office/drawing/2010/main">
                <a:solidFill>
                  <a:srgbClr val="FFFFFF"/>
                </a:solidFill>
              </a14:hiddenFill>
            </a:ext>
          </a:extLst>
        </p:spPr>
      </p:pic>
      <p:sp>
        <p:nvSpPr>
          <p:cNvPr id="1070" name="TextBox 1069">
            <a:extLst>
              <a:ext uri="{FF2B5EF4-FFF2-40B4-BE49-F238E27FC236}">
                <a16:creationId xmlns:a16="http://schemas.microsoft.com/office/drawing/2014/main" id="{7111C783-975E-EFE8-B593-ACCE9B6D518D}"/>
              </a:ext>
            </a:extLst>
          </p:cNvPr>
          <p:cNvSpPr txBox="1"/>
          <p:nvPr/>
        </p:nvSpPr>
        <p:spPr>
          <a:xfrm>
            <a:off x="20076482" y="18982873"/>
            <a:ext cx="7870158" cy="3847207"/>
          </a:xfrm>
          <a:prstGeom prst="rect">
            <a:avLst/>
          </a:prstGeom>
          <a:noFill/>
        </p:spPr>
        <p:txBody>
          <a:bodyPr wrap="square" rtlCol="0">
            <a:spAutoFit/>
          </a:bodyPr>
          <a:lstStyle/>
          <a:p>
            <a:pPr marL="342900" indent="-342900" algn="just">
              <a:buFont typeface="Arial" panose="020B0604020202020204" pitchFamily="34" charset="0"/>
              <a:buChar char="•"/>
            </a:pPr>
            <a:r>
              <a:rPr lang="en-GB" sz="2400" b="0" i="0" u="none" strike="noStrike" dirty="0">
                <a:solidFill>
                  <a:srgbClr val="000000"/>
                </a:solidFill>
                <a:effectLst/>
              </a:rPr>
              <a:t>The objective is to predict the market value of a player, which is continuous data, using multiple predictors, making this </a:t>
            </a:r>
            <a:r>
              <a:rPr lang="en-GB" sz="2400" b="1" i="0" u="none" strike="noStrike" dirty="0">
                <a:solidFill>
                  <a:srgbClr val="000000"/>
                </a:solidFill>
                <a:effectLst/>
              </a:rPr>
              <a:t>a multiple regression problem</a:t>
            </a:r>
            <a:r>
              <a:rPr lang="en-GB" sz="2400" b="0" i="0" u="none" strike="noStrike" dirty="0">
                <a:solidFill>
                  <a:srgbClr val="000000"/>
                </a:solidFill>
                <a:effectLst/>
              </a:rPr>
              <a:t>.</a:t>
            </a:r>
          </a:p>
          <a:p>
            <a:pPr marL="342900" indent="-342900" algn="just">
              <a:buFont typeface="Arial" panose="020B0604020202020204" pitchFamily="34" charset="0"/>
              <a:buChar char="•"/>
            </a:pPr>
            <a:r>
              <a:rPr lang="en-GB" sz="2400" b="0" i="0" u="none" strike="noStrike" dirty="0">
                <a:solidFill>
                  <a:srgbClr val="000000"/>
                </a:solidFill>
                <a:effectLst/>
              </a:rPr>
              <a:t>Furthermore, we are using labelled data making this a supervised ML application</a:t>
            </a:r>
            <a:r>
              <a:rPr lang="en-GB" sz="2800" b="0" i="0" u="none" strike="noStrike" dirty="0">
                <a:solidFill>
                  <a:srgbClr val="000000"/>
                </a:solidFill>
                <a:effectLst/>
              </a:rPr>
              <a:t>.</a:t>
            </a:r>
          </a:p>
          <a:p>
            <a:pPr marL="342900" indent="-342900" algn="just">
              <a:buFont typeface="Arial" panose="020B0604020202020204" pitchFamily="34" charset="0"/>
              <a:buChar char="•"/>
            </a:pPr>
            <a:r>
              <a:rPr lang="en-GB" sz="2400" dirty="0">
                <a:solidFill>
                  <a:srgbClr val="000000"/>
                </a:solidFill>
              </a:rPr>
              <a:t>Simple Linear Regression is a statistical model which estimates the linear relationship between two variables.</a:t>
            </a:r>
          </a:p>
          <a:p>
            <a:pPr marL="342900" indent="-342900" algn="just">
              <a:buFont typeface="Arial" panose="020B0604020202020204" pitchFamily="34" charset="0"/>
              <a:buChar char="•"/>
            </a:pPr>
            <a:r>
              <a:rPr lang="en-GB" sz="2400" dirty="0">
                <a:solidFill>
                  <a:srgbClr val="000000"/>
                </a:solidFill>
              </a:rPr>
              <a:t>Multiple Regression is </a:t>
            </a:r>
            <a:r>
              <a:rPr lang="en-GB" sz="2400" dirty="0"/>
              <a:t>the analysis between the relationships between a single dependent variable and several independent variables. </a:t>
            </a:r>
            <a:endParaRPr lang="en-IE" sz="2400" dirty="0"/>
          </a:p>
        </p:txBody>
      </p:sp>
      <p:sp>
        <p:nvSpPr>
          <p:cNvPr id="1082" name="TextBox 1081">
            <a:extLst>
              <a:ext uri="{FF2B5EF4-FFF2-40B4-BE49-F238E27FC236}">
                <a16:creationId xmlns:a16="http://schemas.microsoft.com/office/drawing/2014/main" id="{F5380147-6328-4D11-4A2E-B31E804F65F3}"/>
              </a:ext>
            </a:extLst>
          </p:cNvPr>
          <p:cNvSpPr txBox="1"/>
          <p:nvPr/>
        </p:nvSpPr>
        <p:spPr>
          <a:xfrm>
            <a:off x="28832843" y="6296677"/>
            <a:ext cx="8689878" cy="1200329"/>
          </a:xfrm>
          <a:prstGeom prst="rect">
            <a:avLst/>
          </a:prstGeom>
          <a:noFill/>
        </p:spPr>
        <p:txBody>
          <a:bodyPr wrap="square" rtlCol="0">
            <a:spAutoFit/>
          </a:bodyPr>
          <a:lstStyle/>
          <a:p>
            <a:r>
              <a:rPr lang="en-GB" sz="2400" b="0" i="0" u="none" strike="noStrike" dirty="0">
                <a:solidFill>
                  <a:srgbClr val="000000"/>
                </a:solidFill>
                <a:effectLst/>
              </a:rPr>
              <a:t>The tree grows by adding a leaf that provides the maximum gain at each expansion step. In other words, only one leaf node is added at each expansion step.</a:t>
            </a:r>
          </a:p>
        </p:txBody>
      </p:sp>
      <p:pic>
        <p:nvPicPr>
          <p:cNvPr id="1084" name="Picture 1083">
            <a:extLst>
              <a:ext uri="{FF2B5EF4-FFF2-40B4-BE49-F238E27FC236}">
                <a16:creationId xmlns:a16="http://schemas.microsoft.com/office/drawing/2014/main" id="{AE7D9390-3A08-BFFF-A24D-05251C381A4C}"/>
              </a:ext>
            </a:extLst>
          </p:cNvPr>
          <p:cNvPicPr>
            <a:picLocks noChangeAspect="1"/>
          </p:cNvPicPr>
          <p:nvPr/>
        </p:nvPicPr>
        <p:blipFill>
          <a:blip r:embed="rId18"/>
          <a:stretch>
            <a:fillRect/>
          </a:stretch>
        </p:blipFill>
        <p:spPr>
          <a:xfrm>
            <a:off x="35805979" y="23917202"/>
            <a:ext cx="6359964" cy="2414317"/>
          </a:xfrm>
          <a:prstGeom prst="rect">
            <a:avLst/>
          </a:prstGeom>
        </p:spPr>
      </p:pic>
      <p:sp>
        <p:nvSpPr>
          <p:cNvPr id="1085" name="TextBox 1084">
            <a:extLst>
              <a:ext uri="{FF2B5EF4-FFF2-40B4-BE49-F238E27FC236}">
                <a16:creationId xmlns:a16="http://schemas.microsoft.com/office/drawing/2014/main" id="{D0112943-15C7-DC92-031E-B9586B2E46A6}"/>
              </a:ext>
            </a:extLst>
          </p:cNvPr>
          <p:cNvSpPr txBox="1"/>
          <p:nvPr/>
        </p:nvSpPr>
        <p:spPr>
          <a:xfrm>
            <a:off x="4208812" y="15735383"/>
            <a:ext cx="2382838" cy="461665"/>
          </a:xfrm>
          <a:prstGeom prst="rect">
            <a:avLst/>
          </a:prstGeom>
          <a:noFill/>
        </p:spPr>
        <p:txBody>
          <a:bodyPr wrap="square" rtlCol="0">
            <a:spAutoFit/>
          </a:bodyPr>
          <a:lstStyle/>
          <a:p>
            <a:pPr marL="457200" indent="-457200">
              <a:buFont typeface="Arial" panose="020B0604020202020204" pitchFamily="34" charset="0"/>
              <a:buChar char="•"/>
            </a:pPr>
            <a:r>
              <a:rPr lang="en-GB" sz="2400" b="0" i="0" strike="noStrike" dirty="0">
                <a:effectLst/>
              </a:rPr>
              <a:t>9 CSV Fi</a:t>
            </a:r>
            <a:r>
              <a:rPr lang="en-GB" sz="2400" dirty="0">
                <a:solidFill>
                  <a:srgbClr val="000000"/>
                </a:solidFill>
              </a:rPr>
              <a:t>les:</a:t>
            </a:r>
            <a:endParaRPr lang="en-IE" sz="3600" dirty="0"/>
          </a:p>
        </p:txBody>
      </p:sp>
      <p:pic>
        <p:nvPicPr>
          <p:cNvPr id="3090" name="Picture 18">
            <a:extLst>
              <a:ext uri="{FF2B5EF4-FFF2-40B4-BE49-F238E27FC236}">
                <a16:creationId xmlns:a16="http://schemas.microsoft.com/office/drawing/2014/main" id="{F8B73B6B-9D53-457F-3F3D-80835350E2D3}"/>
              </a:ext>
            </a:extLst>
          </p:cNvPr>
          <p:cNvPicPr>
            <a:picLocks noChangeAspect="1" noChangeArrowheads="1"/>
          </p:cNvPicPr>
          <p:nvPr/>
        </p:nvPicPr>
        <p:blipFill>
          <a:blip r:embed="rId19">
            <a:alphaModFix amt="87000"/>
            <a:extLst>
              <a:ext uri="{28A0092B-C50C-407E-A947-70E740481C1C}">
                <a14:useLocalDpi xmlns:a14="http://schemas.microsoft.com/office/drawing/2010/main" val="0"/>
              </a:ext>
            </a:extLst>
          </a:blip>
          <a:srcRect/>
          <a:stretch>
            <a:fillRect/>
          </a:stretch>
        </p:blipFill>
        <p:spPr bwMode="auto">
          <a:xfrm>
            <a:off x="31772447" y="19358250"/>
            <a:ext cx="5322221" cy="3505103"/>
          </a:xfrm>
          <a:prstGeom prst="rect">
            <a:avLst/>
          </a:prstGeom>
          <a:noFill/>
          <a:extLst>
            <a:ext uri="{909E8E84-426E-40DD-AFC4-6F175D3DCCD1}">
              <a14:hiddenFill xmlns:a14="http://schemas.microsoft.com/office/drawing/2010/main">
                <a:solidFill>
                  <a:srgbClr val="FFFFFF"/>
                </a:solidFill>
              </a14:hiddenFill>
            </a:ext>
          </a:extLst>
        </p:spPr>
      </p:pic>
      <p:pic>
        <p:nvPicPr>
          <p:cNvPr id="1087" name="Picture 1086">
            <a:extLst>
              <a:ext uri="{FF2B5EF4-FFF2-40B4-BE49-F238E27FC236}">
                <a16:creationId xmlns:a16="http://schemas.microsoft.com/office/drawing/2014/main" id="{06171C9B-8154-397F-2BDB-1A98BC76ACC8}"/>
              </a:ext>
            </a:extLst>
          </p:cNvPr>
          <p:cNvPicPr>
            <a:picLocks noChangeAspect="1"/>
          </p:cNvPicPr>
          <p:nvPr/>
        </p:nvPicPr>
        <p:blipFill>
          <a:blip r:embed="rId20"/>
          <a:stretch>
            <a:fillRect/>
          </a:stretch>
        </p:blipFill>
        <p:spPr>
          <a:xfrm>
            <a:off x="957196" y="23722349"/>
            <a:ext cx="5552863" cy="3848030"/>
          </a:xfrm>
          <a:prstGeom prst="rect">
            <a:avLst/>
          </a:prstGeom>
        </p:spPr>
      </p:pic>
      <p:pic>
        <p:nvPicPr>
          <p:cNvPr id="3073" name="Picture 3072">
            <a:extLst>
              <a:ext uri="{FF2B5EF4-FFF2-40B4-BE49-F238E27FC236}">
                <a16:creationId xmlns:a16="http://schemas.microsoft.com/office/drawing/2014/main" id="{71421E25-5C35-4DE6-8AA5-D3E66969891E}"/>
              </a:ext>
            </a:extLst>
          </p:cNvPr>
          <p:cNvPicPr>
            <a:picLocks noChangeAspect="1"/>
          </p:cNvPicPr>
          <p:nvPr/>
        </p:nvPicPr>
        <p:blipFill>
          <a:blip r:embed="rId21"/>
          <a:stretch>
            <a:fillRect/>
          </a:stretch>
        </p:blipFill>
        <p:spPr>
          <a:xfrm>
            <a:off x="5025238" y="23027492"/>
            <a:ext cx="3513988" cy="3177231"/>
          </a:xfrm>
          <a:prstGeom prst="rect">
            <a:avLst/>
          </a:prstGeom>
        </p:spPr>
      </p:pic>
      <p:pic>
        <p:nvPicPr>
          <p:cNvPr id="3077" name="Picture 3076">
            <a:extLst>
              <a:ext uri="{FF2B5EF4-FFF2-40B4-BE49-F238E27FC236}">
                <a16:creationId xmlns:a16="http://schemas.microsoft.com/office/drawing/2014/main" id="{F8824041-EB88-9C7C-AD17-3CF69674FB39}"/>
              </a:ext>
            </a:extLst>
          </p:cNvPr>
          <p:cNvPicPr>
            <a:picLocks noChangeAspect="1"/>
          </p:cNvPicPr>
          <p:nvPr/>
        </p:nvPicPr>
        <p:blipFill>
          <a:blip r:embed="rId22"/>
          <a:stretch>
            <a:fillRect/>
          </a:stretch>
        </p:blipFill>
        <p:spPr>
          <a:xfrm>
            <a:off x="8539226" y="23750090"/>
            <a:ext cx="5784637" cy="3785166"/>
          </a:xfrm>
          <a:prstGeom prst="rect">
            <a:avLst/>
          </a:prstGeom>
        </p:spPr>
      </p:pic>
      <p:sp>
        <p:nvSpPr>
          <p:cNvPr id="3083" name="Google Shape;63;p13">
            <a:extLst>
              <a:ext uri="{FF2B5EF4-FFF2-40B4-BE49-F238E27FC236}">
                <a16:creationId xmlns:a16="http://schemas.microsoft.com/office/drawing/2014/main" id="{67678A82-3BB3-AF7B-84B2-B56D88F5B875}"/>
              </a:ext>
            </a:extLst>
          </p:cNvPr>
          <p:cNvSpPr txBox="1"/>
          <p:nvPr/>
        </p:nvSpPr>
        <p:spPr>
          <a:xfrm>
            <a:off x="1833423" y="28501288"/>
            <a:ext cx="4604053" cy="114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IE" sz="6000" dirty="0">
                <a:latin typeface="Oswald"/>
                <a:ea typeface="Oswald"/>
                <a:cs typeface="Oswald"/>
                <a:sym typeface="Oswald"/>
              </a:rPr>
              <a:t>Technologies...</a:t>
            </a:r>
            <a:endParaRPr lang="en-US" sz="6000" dirty="0">
              <a:solidFill>
                <a:schemeClr val="tx1"/>
              </a:solidFill>
              <a:latin typeface="Oswald"/>
              <a:ea typeface="Oswald"/>
              <a:cs typeface="Oswald"/>
            </a:endParaRPr>
          </a:p>
          <a:p>
            <a:pPr marL="0" lvl="0" indent="0" algn="l" rtl="0">
              <a:spcBef>
                <a:spcPts val="0"/>
              </a:spcBef>
              <a:spcAft>
                <a:spcPts val="0"/>
              </a:spcAft>
              <a:buNone/>
            </a:pPr>
            <a:endParaRPr dirty="0">
              <a:latin typeface="Oswald"/>
              <a:ea typeface="Oswald"/>
              <a:cs typeface="Oswald"/>
              <a:sym typeface="Oswald"/>
            </a:endParaRPr>
          </a:p>
        </p:txBody>
      </p:sp>
      <p:pic>
        <p:nvPicPr>
          <p:cNvPr id="3092" name="Picture 20">
            <a:extLst>
              <a:ext uri="{FF2B5EF4-FFF2-40B4-BE49-F238E27FC236}">
                <a16:creationId xmlns:a16="http://schemas.microsoft.com/office/drawing/2014/main" id="{5040113C-01E0-5236-BEF6-A95A402D8E2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027833" y="28794928"/>
            <a:ext cx="2743200" cy="1037502"/>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a:extLst>
              <a:ext uri="{FF2B5EF4-FFF2-40B4-BE49-F238E27FC236}">
                <a16:creationId xmlns:a16="http://schemas.microsoft.com/office/drawing/2014/main" id="{03862A1A-9D4C-4CBA-09BB-1FCEF229CA37}"/>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534172" y="28144464"/>
            <a:ext cx="1947598" cy="881456"/>
          </a:xfrm>
          <a:prstGeom prst="rect">
            <a:avLst/>
          </a:prstGeom>
          <a:noFill/>
          <a:extLst>
            <a:ext uri="{909E8E84-426E-40DD-AFC4-6F175D3DCCD1}">
              <a14:hiddenFill xmlns:a14="http://schemas.microsoft.com/office/drawing/2010/main">
                <a:solidFill>
                  <a:srgbClr val="FFFFFF"/>
                </a:solidFill>
              </a14:hiddenFill>
            </a:ext>
          </a:extLst>
        </p:spPr>
      </p:pic>
      <p:pic>
        <p:nvPicPr>
          <p:cNvPr id="3095" name="Picture 23">
            <a:extLst>
              <a:ext uri="{FF2B5EF4-FFF2-40B4-BE49-F238E27FC236}">
                <a16:creationId xmlns:a16="http://schemas.microsoft.com/office/drawing/2014/main" id="{12C9C4CE-1FD5-E700-CDAF-20EA7F387F7B}"/>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269914" y="29058876"/>
            <a:ext cx="2057400" cy="752475"/>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a:extLst>
              <a:ext uri="{FF2B5EF4-FFF2-40B4-BE49-F238E27FC236}">
                <a16:creationId xmlns:a16="http://schemas.microsoft.com/office/drawing/2014/main" id="{5F5B0707-44E5-1B5B-5056-D0736DA6801F}"/>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2743771" y="28370441"/>
            <a:ext cx="2919177" cy="688435"/>
          </a:xfrm>
          <a:prstGeom prst="rect">
            <a:avLst/>
          </a:prstGeom>
          <a:noFill/>
          <a:extLst>
            <a:ext uri="{909E8E84-426E-40DD-AFC4-6F175D3DCCD1}">
              <a14:hiddenFill xmlns:a14="http://schemas.microsoft.com/office/drawing/2010/main">
                <a:solidFill>
                  <a:srgbClr val="FFFFFF"/>
                </a:solidFill>
              </a14:hiddenFill>
            </a:ext>
          </a:extLst>
        </p:spPr>
      </p:pic>
      <p:pic>
        <p:nvPicPr>
          <p:cNvPr id="3097" name="Picture 25">
            <a:extLst>
              <a:ext uri="{FF2B5EF4-FFF2-40B4-BE49-F238E27FC236}">
                <a16:creationId xmlns:a16="http://schemas.microsoft.com/office/drawing/2014/main" id="{E5336649-DC5F-4494-A2F5-0B4A061D9867}"/>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3718607" y="29222384"/>
            <a:ext cx="2919176" cy="556034"/>
          </a:xfrm>
          <a:prstGeom prst="rect">
            <a:avLst/>
          </a:prstGeom>
          <a:noFill/>
          <a:extLst>
            <a:ext uri="{909E8E84-426E-40DD-AFC4-6F175D3DCCD1}">
              <a14:hiddenFill xmlns:a14="http://schemas.microsoft.com/office/drawing/2010/main">
                <a:solidFill>
                  <a:srgbClr val="FFFFFF"/>
                </a:solidFill>
              </a14:hiddenFill>
            </a:ext>
          </a:extLst>
        </p:spPr>
      </p:pic>
      <p:pic>
        <p:nvPicPr>
          <p:cNvPr id="3091" name="Picture 3090" descr="A black and blue text&#10;&#10;Description automatically generated">
            <a:extLst>
              <a:ext uri="{FF2B5EF4-FFF2-40B4-BE49-F238E27FC236}">
                <a16:creationId xmlns:a16="http://schemas.microsoft.com/office/drawing/2014/main" id="{6C3F111E-48D7-75DF-E6DD-33EEBD527714}"/>
              </a:ext>
            </a:extLst>
          </p:cNvPr>
          <p:cNvPicPr>
            <a:picLocks noChangeAspect="1"/>
          </p:cNvPicPr>
          <p:nvPr/>
        </p:nvPicPr>
        <p:blipFill rotWithShape="1">
          <a:blip r:embed="rId28">
            <a:extLst>
              <a:ext uri="{28A0092B-C50C-407E-A947-70E740481C1C}">
                <a14:useLocalDpi xmlns:a14="http://schemas.microsoft.com/office/drawing/2010/main" val="0"/>
              </a:ext>
            </a:extLst>
          </a:blip>
          <a:srcRect t="42290" b="38361"/>
          <a:stretch/>
        </p:blipFill>
        <p:spPr>
          <a:xfrm>
            <a:off x="15936834" y="28438625"/>
            <a:ext cx="2527688" cy="489091"/>
          </a:xfrm>
          <a:prstGeom prst="rect">
            <a:avLst/>
          </a:prstGeom>
        </p:spPr>
      </p:pic>
      <p:pic>
        <p:nvPicPr>
          <p:cNvPr id="3098" name="Picture 3097" descr="A logo of a brick wall&#10;&#10;Description automatically generated">
            <a:extLst>
              <a:ext uri="{FF2B5EF4-FFF2-40B4-BE49-F238E27FC236}">
                <a16:creationId xmlns:a16="http://schemas.microsoft.com/office/drawing/2014/main" id="{FF2313B2-CFA3-7E4F-5E6A-2A0EA61040E6}"/>
              </a:ext>
            </a:extLst>
          </p:cNvPr>
          <p:cNvPicPr>
            <a:picLocks noChangeAspect="1"/>
          </p:cNvPicPr>
          <p:nvPr/>
        </p:nvPicPr>
        <p:blipFill rotWithShape="1">
          <a:blip r:embed="rId29">
            <a:extLst>
              <a:ext uri="{28A0092B-C50C-407E-A947-70E740481C1C}">
                <a14:useLocalDpi xmlns:a14="http://schemas.microsoft.com/office/drawing/2010/main" val="0"/>
              </a:ext>
            </a:extLst>
          </a:blip>
          <a:srcRect t="16135" b="17852"/>
          <a:stretch/>
        </p:blipFill>
        <p:spPr>
          <a:xfrm>
            <a:off x="18665015" y="28297976"/>
            <a:ext cx="1232079" cy="813332"/>
          </a:xfrm>
          <a:prstGeom prst="rect">
            <a:avLst/>
          </a:prstGeom>
        </p:spPr>
      </p:pic>
      <p:pic>
        <p:nvPicPr>
          <p:cNvPr id="3102" name="Picture 3101">
            <a:extLst>
              <a:ext uri="{FF2B5EF4-FFF2-40B4-BE49-F238E27FC236}">
                <a16:creationId xmlns:a16="http://schemas.microsoft.com/office/drawing/2014/main" id="{ECB04568-80D1-6794-43DA-EE93D9988FBA}"/>
              </a:ext>
            </a:extLst>
          </p:cNvPr>
          <p:cNvPicPr>
            <a:picLocks noChangeAspect="1"/>
          </p:cNvPicPr>
          <p:nvPr/>
        </p:nvPicPr>
        <p:blipFill>
          <a:blip r:embed="rId30"/>
          <a:stretch>
            <a:fillRect/>
          </a:stretch>
        </p:blipFill>
        <p:spPr>
          <a:xfrm>
            <a:off x="8011222" y="28152157"/>
            <a:ext cx="980338" cy="942633"/>
          </a:xfrm>
          <a:prstGeom prst="rect">
            <a:avLst/>
          </a:prstGeom>
        </p:spPr>
      </p:pic>
      <p:pic>
        <p:nvPicPr>
          <p:cNvPr id="3087" name="Picture 3086" descr="A close up of a logo&#10;&#10;Description automatically generated">
            <a:extLst>
              <a:ext uri="{FF2B5EF4-FFF2-40B4-BE49-F238E27FC236}">
                <a16:creationId xmlns:a16="http://schemas.microsoft.com/office/drawing/2014/main" id="{F0559E92-2255-4307-47D4-861F3482B66D}"/>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644638" y="28701666"/>
            <a:ext cx="2026826" cy="1091108"/>
          </a:xfrm>
          <a:prstGeom prst="rect">
            <a:avLst/>
          </a:prstGeom>
        </p:spPr>
      </p:pic>
      <p:pic>
        <p:nvPicPr>
          <p:cNvPr id="3106" name="Picture 3105">
            <a:extLst>
              <a:ext uri="{FF2B5EF4-FFF2-40B4-BE49-F238E27FC236}">
                <a16:creationId xmlns:a16="http://schemas.microsoft.com/office/drawing/2014/main" id="{817E007C-FBF4-190A-08B9-B2522AEE5B95}"/>
              </a:ext>
            </a:extLst>
          </p:cNvPr>
          <p:cNvPicPr>
            <a:picLocks noChangeAspect="1"/>
          </p:cNvPicPr>
          <p:nvPr/>
        </p:nvPicPr>
        <p:blipFill>
          <a:blip r:embed="rId32"/>
          <a:stretch>
            <a:fillRect/>
          </a:stretch>
        </p:blipFill>
        <p:spPr>
          <a:xfrm>
            <a:off x="19871937" y="28771629"/>
            <a:ext cx="702158" cy="984446"/>
          </a:xfrm>
          <a:prstGeom prst="rect">
            <a:avLst/>
          </a:prstGeom>
        </p:spPr>
      </p:pic>
      <p:sp>
        <p:nvSpPr>
          <p:cNvPr id="7" name="Google Shape;69;p13">
            <a:extLst>
              <a:ext uri="{FF2B5EF4-FFF2-40B4-BE49-F238E27FC236}">
                <a16:creationId xmlns:a16="http://schemas.microsoft.com/office/drawing/2014/main" id="{811A66A9-E41E-4A93-D42D-B845B81ADD8C}"/>
              </a:ext>
            </a:extLst>
          </p:cNvPr>
          <p:cNvSpPr txBox="1"/>
          <p:nvPr/>
        </p:nvSpPr>
        <p:spPr>
          <a:xfrm>
            <a:off x="15113131" y="4127955"/>
            <a:ext cx="4664087" cy="502320"/>
          </a:xfrm>
          <a:prstGeom prst="rect">
            <a:avLst/>
          </a:prstGeom>
          <a:noFill/>
          <a:ln>
            <a:noFill/>
          </a:ln>
        </p:spPr>
        <p:txBody>
          <a:bodyPr spcFirstLastPara="1" wrap="square" lIns="91425" tIns="91425" rIns="91425" bIns="91425" anchor="t" anchorCtr="0">
            <a:noAutofit/>
          </a:bodyPr>
          <a:lstStyle/>
          <a:p>
            <a:pPr>
              <a:buSzPts val="1100"/>
            </a:pPr>
            <a:r>
              <a:rPr lang="en-GB" sz="2400" b="1" dirty="0">
                <a:solidFill>
                  <a:schemeClr val="accent4">
                    <a:lumMod val="75000"/>
                  </a:schemeClr>
                </a:solidFill>
                <a:latin typeface="Droid Serif"/>
                <a:sym typeface="Droid Serif"/>
              </a:rPr>
              <a:t>Multivariate Analysis</a:t>
            </a:r>
            <a:endParaRPr lang="en-GB" sz="2400" dirty="0">
              <a:solidFill>
                <a:schemeClr val="accent4">
                  <a:lumMod val="75000"/>
                </a:schemeClr>
              </a:solidFill>
              <a:latin typeface="Droid Serif"/>
              <a:sym typeface="Droid Serif"/>
            </a:endParaRPr>
          </a:p>
          <a:p>
            <a:endParaRPr lang="en-GB" sz="2400" dirty="0">
              <a:solidFill>
                <a:schemeClr val="bg2">
                  <a:lumMod val="75000"/>
                </a:schemeClr>
              </a:solidFill>
              <a:latin typeface="Droid Serif"/>
            </a:endParaRPr>
          </a:p>
        </p:txBody>
      </p:sp>
      <p:sp>
        <p:nvSpPr>
          <p:cNvPr id="9" name="Google Shape;69;p13">
            <a:extLst>
              <a:ext uri="{FF2B5EF4-FFF2-40B4-BE49-F238E27FC236}">
                <a16:creationId xmlns:a16="http://schemas.microsoft.com/office/drawing/2014/main" id="{1D0AA66D-A644-A159-7D28-64D6F233C043}"/>
              </a:ext>
            </a:extLst>
          </p:cNvPr>
          <p:cNvSpPr txBox="1"/>
          <p:nvPr/>
        </p:nvSpPr>
        <p:spPr>
          <a:xfrm>
            <a:off x="957196" y="23154291"/>
            <a:ext cx="4664087" cy="502320"/>
          </a:xfrm>
          <a:prstGeom prst="rect">
            <a:avLst/>
          </a:prstGeom>
          <a:noFill/>
          <a:ln>
            <a:noFill/>
          </a:ln>
        </p:spPr>
        <p:txBody>
          <a:bodyPr spcFirstLastPara="1" wrap="square" lIns="91425" tIns="91425" rIns="91425" bIns="91425" anchor="t" anchorCtr="0">
            <a:noAutofit/>
          </a:bodyPr>
          <a:lstStyle/>
          <a:p>
            <a:pPr>
              <a:buSzPts val="1100"/>
            </a:pPr>
            <a:r>
              <a:rPr lang="en-GB" sz="2400" b="1" dirty="0">
                <a:solidFill>
                  <a:schemeClr val="accent4">
                    <a:lumMod val="75000"/>
                  </a:schemeClr>
                </a:solidFill>
                <a:latin typeface="Droid Serif"/>
                <a:sym typeface="Droid Serif"/>
              </a:rPr>
              <a:t>Bivariate Analysis</a:t>
            </a:r>
            <a:endParaRPr lang="en-GB" sz="2400" dirty="0">
              <a:solidFill>
                <a:schemeClr val="accent4">
                  <a:lumMod val="75000"/>
                </a:schemeClr>
              </a:solidFill>
              <a:latin typeface="Droid Serif"/>
              <a:sym typeface="Droid Serif"/>
            </a:endParaRPr>
          </a:p>
          <a:p>
            <a:endParaRPr lang="en-GB" sz="2400" dirty="0">
              <a:solidFill>
                <a:schemeClr val="bg2">
                  <a:lumMod val="75000"/>
                </a:schemeClr>
              </a:solidFill>
              <a:latin typeface="Droid Serif"/>
            </a:endParaRPr>
          </a:p>
        </p:txBody>
      </p:sp>
      <p:sp>
        <p:nvSpPr>
          <p:cNvPr id="1031" name="Google Shape;69;p13">
            <a:extLst>
              <a:ext uri="{FF2B5EF4-FFF2-40B4-BE49-F238E27FC236}">
                <a16:creationId xmlns:a16="http://schemas.microsoft.com/office/drawing/2014/main" id="{E0E63455-30C3-D345-B9B1-D72E7F8103BF}"/>
              </a:ext>
            </a:extLst>
          </p:cNvPr>
          <p:cNvSpPr txBox="1"/>
          <p:nvPr/>
        </p:nvSpPr>
        <p:spPr>
          <a:xfrm>
            <a:off x="6279927" y="12734069"/>
            <a:ext cx="4364661" cy="618159"/>
          </a:xfrm>
          <a:prstGeom prst="rect">
            <a:avLst/>
          </a:prstGeom>
          <a:noFill/>
          <a:ln>
            <a:noFill/>
          </a:ln>
        </p:spPr>
        <p:txBody>
          <a:bodyPr spcFirstLastPara="1" wrap="square" lIns="91425" tIns="91425" rIns="91425" bIns="91425" anchor="t" anchorCtr="0">
            <a:noAutofit/>
          </a:bodyPr>
          <a:lstStyle/>
          <a:p>
            <a:pPr>
              <a:buSzPts val="1100"/>
            </a:pPr>
            <a:r>
              <a:rPr lang="en-GB" sz="3200" b="1" dirty="0">
                <a:solidFill>
                  <a:srgbClr val="F3BE29"/>
                </a:solidFill>
                <a:latin typeface="Droid Serif"/>
                <a:sym typeface="Droid Serif"/>
              </a:rPr>
              <a:t>2. Data Understanding</a:t>
            </a:r>
            <a:r>
              <a:rPr lang="en-GB" sz="3200" dirty="0">
                <a:latin typeface="Droid Serif"/>
                <a:sym typeface="Droid Serif"/>
              </a:rPr>
              <a:t>  </a:t>
            </a:r>
          </a:p>
          <a:p>
            <a:endParaRPr lang="en-GB" sz="2400" dirty="0">
              <a:solidFill>
                <a:schemeClr val="bg2">
                  <a:lumMod val="75000"/>
                </a:schemeClr>
              </a:solidFill>
              <a:latin typeface="Droid Serif"/>
            </a:endParaRPr>
          </a:p>
        </p:txBody>
      </p:sp>
      <p:sp>
        <p:nvSpPr>
          <p:cNvPr id="57" name="TextBox 56">
            <a:extLst>
              <a:ext uri="{FF2B5EF4-FFF2-40B4-BE49-F238E27FC236}">
                <a16:creationId xmlns:a16="http://schemas.microsoft.com/office/drawing/2014/main" id="{BC4DBBDA-8120-50A4-A2E1-D1E6AFCE5D7F}"/>
              </a:ext>
            </a:extLst>
          </p:cNvPr>
          <p:cNvSpPr txBox="1"/>
          <p:nvPr/>
        </p:nvSpPr>
        <p:spPr>
          <a:xfrm>
            <a:off x="1023356" y="5118326"/>
            <a:ext cx="13300508" cy="2208297"/>
          </a:xfrm>
          <a:prstGeom prst="rect">
            <a:avLst/>
          </a:prstGeom>
          <a:noFill/>
        </p:spPr>
        <p:txBody>
          <a:bodyPr wrap="square" rtlCol="0">
            <a:spAutoFit/>
          </a:bodyPr>
          <a:lstStyle/>
          <a:p>
            <a:pPr algn="just"/>
            <a:r>
              <a:rPr lang="en-GB" sz="2750" b="0" i="0" u="none" strike="noStrike" dirty="0">
                <a:solidFill>
                  <a:srgbClr val="000000"/>
                </a:solidFill>
                <a:effectLst/>
                <a:latin typeface="+mj-lt"/>
              </a:rPr>
              <a:t>The role of analytics in football has evolved over the past decade, and will continue to do so. Technological developments continue to improve the volume and quality of data available to the world’s leading clubs, as well as the ability to derive insight from them. The opportunity exists for clubs of all sizes to use analytics to build a sustainable competitive advantage, something which will be most evident in the area where they invest most: the transfer market.</a:t>
            </a:r>
            <a:endParaRPr lang="en-IE" sz="2750" dirty="0">
              <a:latin typeface="+mj-lt"/>
            </a:endParaRPr>
          </a:p>
        </p:txBody>
      </p:sp>
      <p:pic>
        <p:nvPicPr>
          <p:cNvPr id="1034" name="Picture 10">
            <a:extLst>
              <a:ext uri="{FF2B5EF4-FFF2-40B4-BE49-F238E27FC236}">
                <a16:creationId xmlns:a16="http://schemas.microsoft.com/office/drawing/2014/main" id="{E57C871F-DD28-8EB4-0211-BD8991F12611}"/>
              </a:ext>
            </a:extLst>
          </p:cNvPr>
          <p:cNvPicPr>
            <a:picLocks noChangeAspect="1" noChangeArrowheads="1"/>
          </p:cNvPicPr>
          <p:nvPr/>
        </p:nvPicPr>
        <p:blipFill>
          <a:blip r:embed="rId33">
            <a:alphaModFix amt="80000"/>
            <a:extLst>
              <a:ext uri="{BEBA8EAE-BF5A-486C-A8C5-ECC9F3942E4B}">
                <a14:imgProps xmlns:a14="http://schemas.microsoft.com/office/drawing/2010/main">
                  <a14:imgLayer r:embed="rId34">
                    <a14:imgEffect>
                      <a14:brightnessContrast contrast="35000"/>
                    </a14:imgEffect>
                  </a14:imgLayer>
                </a14:imgProps>
              </a:ext>
              <a:ext uri="{28A0092B-C50C-407E-A947-70E740481C1C}">
                <a14:useLocalDpi xmlns:a14="http://schemas.microsoft.com/office/drawing/2010/main" val="0"/>
              </a:ext>
            </a:extLst>
          </a:blip>
          <a:srcRect/>
          <a:stretch>
            <a:fillRect/>
          </a:stretch>
        </p:blipFill>
        <p:spPr bwMode="auto">
          <a:xfrm>
            <a:off x="21557937" y="4626920"/>
            <a:ext cx="6359357" cy="428969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041" descr="A black and white logo&#10;&#10;Description automatically generated">
            <a:extLst>
              <a:ext uri="{FF2B5EF4-FFF2-40B4-BE49-F238E27FC236}">
                <a16:creationId xmlns:a16="http://schemas.microsoft.com/office/drawing/2014/main" id="{F19C2CC1-7224-C85A-097E-C1C4ECD91408}"/>
              </a:ext>
            </a:extLst>
          </p:cNvPr>
          <p:cNvPicPr>
            <a:picLocks noChangeAspect="1"/>
          </p:cNvPicPr>
          <p:nvPr/>
        </p:nvPicPr>
        <p:blipFill rotWithShape="1">
          <a:blip r:embed="rId35">
            <a:extLst>
              <a:ext uri="{28A0092B-C50C-407E-A947-70E740481C1C}">
                <a14:useLocalDpi xmlns:a14="http://schemas.microsoft.com/office/drawing/2010/main" val="0"/>
              </a:ext>
            </a:extLst>
          </a:blip>
          <a:srcRect t="26397" b="27144"/>
          <a:stretch/>
        </p:blipFill>
        <p:spPr>
          <a:xfrm>
            <a:off x="17095984" y="29132462"/>
            <a:ext cx="2017977" cy="520838"/>
          </a:xfrm>
          <a:prstGeom prst="rect">
            <a:avLst/>
          </a:prstGeom>
        </p:spPr>
      </p:pic>
      <p:sp>
        <p:nvSpPr>
          <p:cNvPr id="1060" name="TextBox 1059">
            <a:extLst>
              <a:ext uri="{FF2B5EF4-FFF2-40B4-BE49-F238E27FC236}">
                <a16:creationId xmlns:a16="http://schemas.microsoft.com/office/drawing/2014/main" id="{F75D66FA-E06A-BF53-CDB0-1E5848D9FCC3}"/>
              </a:ext>
            </a:extLst>
          </p:cNvPr>
          <p:cNvSpPr txBox="1"/>
          <p:nvPr/>
        </p:nvSpPr>
        <p:spPr>
          <a:xfrm>
            <a:off x="15152671" y="23577430"/>
            <a:ext cx="6163482" cy="4216539"/>
          </a:xfrm>
          <a:prstGeom prst="rect">
            <a:avLst/>
          </a:prstGeom>
          <a:noFill/>
        </p:spPr>
        <p:txBody>
          <a:bodyPr wrap="square" rtlCol="0">
            <a:spAutoFit/>
          </a:bodyPr>
          <a:lstStyle/>
          <a:p>
            <a:r>
              <a:rPr lang="en-GB" sz="2400" b="0" i="0" u="none" strike="noStrike" dirty="0">
                <a:solidFill>
                  <a:srgbClr val="000000"/>
                </a:solidFill>
                <a:effectLst/>
              </a:rPr>
              <a:t>Over 25 baseline models are tested on default parameters</a:t>
            </a:r>
            <a:r>
              <a:rPr lang="en-GB" sz="2400" dirty="0">
                <a:solidFill>
                  <a:srgbClr val="000000"/>
                </a:solidFill>
              </a:rPr>
              <a:t> with the most promising selected for optimisation.</a:t>
            </a:r>
            <a:endParaRPr lang="en-GB" sz="2400" b="0" i="0" u="none" strike="noStrike" dirty="0">
              <a:solidFill>
                <a:srgbClr val="000000"/>
              </a:solidFill>
              <a:effectLst/>
            </a:endParaRPr>
          </a:p>
          <a:p>
            <a:endParaRPr lang="en-GB" sz="2400" dirty="0">
              <a:solidFill>
                <a:srgbClr val="000000"/>
              </a:solidFill>
            </a:endParaRPr>
          </a:p>
          <a:p>
            <a:r>
              <a:rPr lang="en-GB" sz="2400" b="1" dirty="0">
                <a:solidFill>
                  <a:srgbClr val="000000"/>
                </a:solidFill>
              </a:rPr>
              <a:t>Models selected for optimisation:</a:t>
            </a:r>
          </a:p>
          <a:p>
            <a:pPr marL="457200" indent="-457200">
              <a:buFont typeface="Arial" panose="020B0604020202020204" pitchFamily="34" charset="0"/>
              <a:buChar char="•"/>
            </a:pPr>
            <a:r>
              <a:rPr lang="en-GB" sz="2400" dirty="0">
                <a:solidFill>
                  <a:srgbClr val="000000"/>
                </a:solidFill>
              </a:rPr>
              <a:t>Kernel Ridge Regressor (KN)</a:t>
            </a:r>
          </a:p>
          <a:p>
            <a:pPr marL="457200" indent="-457200">
              <a:buFont typeface="Arial" panose="020B0604020202020204" pitchFamily="34" charset="0"/>
              <a:buChar char="•"/>
            </a:pPr>
            <a:r>
              <a:rPr lang="en-GB" sz="2400" dirty="0">
                <a:solidFill>
                  <a:srgbClr val="000000"/>
                </a:solidFill>
              </a:rPr>
              <a:t>Random Forest Regressor (RFR)</a:t>
            </a:r>
          </a:p>
          <a:p>
            <a:pPr marL="457200" indent="-457200">
              <a:buFont typeface="Arial" panose="020B0604020202020204" pitchFamily="34" charset="0"/>
              <a:buChar char="•"/>
            </a:pPr>
            <a:r>
              <a:rPr lang="en-GB" sz="2400" dirty="0">
                <a:solidFill>
                  <a:srgbClr val="000000"/>
                </a:solidFill>
              </a:rPr>
              <a:t>Gradient Boosting Regressor (GBR)</a:t>
            </a:r>
          </a:p>
          <a:p>
            <a:pPr marL="457200" indent="-457200">
              <a:buFont typeface="Arial" panose="020B0604020202020204" pitchFamily="34" charset="0"/>
              <a:buChar char="•"/>
            </a:pPr>
            <a:r>
              <a:rPr lang="en-GB" sz="2400" dirty="0">
                <a:solidFill>
                  <a:srgbClr val="000000"/>
                </a:solidFill>
              </a:rPr>
              <a:t>Categorical Boost Regressor (CBR)</a:t>
            </a:r>
          </a:p>
          <a:p>
            <a:pPr marL="457200" indent="-457200">
              <a:buFont typeface="Arial" panose="020B0604020202020204" pitchFamily="34" charset="0"/>
              <a:buChar char="•"/>
            </a:pPr>
            <a:r>
              <a:rPr lang="en-GB" sz="2400" dirty="0">
                <a:solidFill>
                  <a:srgbClr val="000000"/>
                </a:solidFill>
              </a:rPr>
              <a:t>Light Gradient Boosting Machine (LGBM)</a:t>
            </a:r>
          </a:p>
          <a:p>
            <a:endParaRPr lang="en-IE" sz="2800" dirty="0">
              <a:latin typeface="Droid Serif"/>
            </a:endParaRPr>
          </a:p>
        </p:txBody>
      </p:sp>
      <p:sp>
        <p:nvSpPr>
          <p:cNvPr id="1073" name="TextBox 1072">
            <a:extLst>
              <a:ext uri="{FF2B5EF4-FFF2-40B4-BE49-F238E27FC236}">
                <a16:creationId xmlns:a16="http://schemas.microsoft.com/office/drawing/2014/main" id="{EF424325-2458-4A98-E764-96CF56B24B4F}"/>
              </a:ext>
            </a:extLst>
          </p:cNvPr>
          <p:cNvSpPr txBox="1"/>
          <p:nvPr/>
        </p:nvSpPr>
        <p:spPr>
          <a:xfrm>
            <a:off x="30600716" y="7780497"/>
            <a:ext cx="3394910" cy="400110"/>
          </a:xfrm>
          <a:prstGeom prst="rect">
            <a:avLst/>
          </a:prstGeom>
          <a:noFill/>
        </p:spPr>
        <p:txBody>
          <a:bodyPr wrap="square" rtlCol="0">
            <a:spAutoFit/>
          </a:bodyPr>
          <a:lstStyle/>
          <a:p>
            <a:r>
              <a:rPr lang="en-GB" sz="2000" b="0" i="0" u="none" strike="noStrike" dirty="0">
                <a:solidFill>
                  <a:srgbClr val="000000"/>
                </a:solidFill>
                <a:effectLst/>
                <a:latin typeface="Daytona" panose="020B0604030500040204" pitchFamily="34" charset="0"/>
              </a:rPr>
              <a:t>Traditional Models</a:t>
            </a:r>
            <a:endParaRPr lang="en-IE" sz="2000" dirty="0">
              <a:latin typeface="Daytona" panose="020B0604030500040204" pitchFamily="34" charset="0"/>
            </a:endParaRPr>
          </a:p>
        </p:txBody>
      </p:sp>
      <p:sp>
        <p:nvSpPr>
          <p:cNvPr id="1074" name="TextBox 1073">
            <a:extLst>
              <a:ext uri="{FF2B5EF4-FFF2-40B4-BE49-F238E27FC236}">
                <a16:creationId xmlns:a16="http://schemas.microsoft.com/office/drawing/2014/main" id="{4848B5E6-B519-41CA-06A8-FDFC2633106B}"/>
              </a:ext>
            </a:extLst>
          </p:cNvPr>
          <p:cNvSpPr txBox="1"/>
          <p:nvPr/>
        </p:nvSpPr>
        <p:spPr>
          <a:xfrm>
            <a:off x="31740491" y="8966124"/>
            <a:ext cx="2217093" cy="400110"/>
          </a:xfrm>
          <a:prstGeom prst="rect">
            <a:avLst/>
          </a:prstGeom>
          <a:noFill/>
        </p:spPr>
        <p:txBody>
          <a:bodyPr wrap="square" rtlCol="0">
            <a:spAutoFit/>
          </a:bodyPr>
          <a:lstStyle/>
          <a:p>
            <a:r>
              <a:rPr lang="en-GB" sz="2000" b="0" i="0" u="none" strike="noStrike" dirty="0">
                <a:solidFill>
                  <a:srgbClr val="000000"/>
                </a:solidFill>
                <a:effectLst/>
                <a:latin typeface="Daytona" panose="020B0604030500040204" pitchFamily="34" charset="0"/>
              </a:rPr>
              <a:t>Light GBM</a:t>
            </a:r>
            <a:endParaRPr lang="en-IE" sz="2000" dirty="0">
              <a:latin typeface="Daytona" panose="020B0604030500040204" pitchFamily="34" charset="0"/>
            </a:endParaRPr>
          </a:p>
        </p:txBody>
      </p:sp>
      <p:sp>
        <p:nvSpPr>
          <p:cNvPr id="1076" name="Rectangle 1075">
            <a:extLst>
              <a:ext uri="{FF2B5EF4-FFF2-40B4-BE49-F238E27FC236}">
                <a16:creationId xmlns:a16="http://schemas.microsoft.com/office/drawing/2014/main" id="{D1A5645A-3B15-80CF-A037-AE0FB5BD578B}"/>
              </a:ext>
            </a:extLst>
          </p:cNvPr>
          <p:cNvSpPr/>
          <p:nvPr/>
        </p:nvSpPr>
        <p:spPr>
          <a:xfrm>
            <a:off x="10988283" y="8803701"/>
            <a:ext cx="6835199" cy="6589095"/>
          </a:xfrm>
          <a:prstGeom prst="rect">
            <a:avLst/>
          </a:prstGeom>
          <a:solidFill>
            <a:srgbClr val="F6FA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45" name="Picture 44" descr="A black and white image of a football ball&#10;&#10;Description automatically generated">
            <a:extLst>
              <a:ext uri="{FF2B5EF4-FFF2-40B4-BE49-F238E27FC236}">
                <a16:creationId xmlns:a16="http://schemas.microsoft.com/office/drawing/2014/main" id="{2B1723DE-CF16-B2C9-AF40-2526BD9109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070697" y="10832007"/>
            <a:ext cx="2910083" cy="2570570"/>
          </a:xfrm>
          <a:prstGeom prst="rect">
            <a:avLst/>
          </a:prstGeom>
        </p:spPr>
      </p:pic>
      <p:sp>
        <p:nvSpPr>
          <p:cNvPr id="3081" name="Google Shape;69;p13">
            <a:extLst>
              <a:ext uri="{FF2B5EF4-FFF2-40B4-BE49-F238E27FC236}">
                <a16:creationId xmlns:a16="http://schemas.microsoft.com/office/drawing/2014/main" id="{FCBABF1A-3135-6B8C-A3CA-0F819F338C01}"/>
              </a:ext>
            </a:extLst>
          </p:cNvPr>
          <p:cNvSpPr txBox="1"/>
          <p:nvPr/>
        </p:nvSpPr>
        <p:spPr>
          <a:xfrm>
            <a:off x="17762645" y="9714679"/>
            <a:ext cx="2277021" cy="564783"/>
          </a:xfrm>
          <a:prstGeom prst="rect">
            <a:avLst/>
          </a:prstGeom>
          <a:noFill/>
          <a:ln>
            <a:noFill/>
          </a:ln>
        </p:spPr>
        <p:txBody>
          <a:bodyPr spcFirstLastPara="1" wrap="square" lIns="91425" tIns="91425" rIns="91425" bIns="91425" anchor="t" anchorCtr="0">
            <a:noAutofit/>
          </a:bodyPr>
          <a:lstStyle/>
          <a:p>
            <a:pPr>
              <a:buSzPts val="1100"/>
            </a:pPr>
            <a:r>
              <a:rPr lang="en-GB" sz="2800" b="1" dirty="0">
                <a:solidFill>
                  <a:srgbClr val="7030A0"/>
                </a:solidFill>
                <a:latin typeface="Droid Serif"/>
                <a:sym typeface="Droid Serif"/>
              </a:rPr>
              <a:t>Preprocessing</a:t>
            </a:r>
            <a:endParaRPr lang="en-GB" sz="2800" dirty="0">
              <a:solidFill>
                <a:srgbClr val="7030A0"/>
              </a:solidFill>
              <a:latin typeface="Droid Serif"/>
              <a:sym typeface="Droid Serif"/>
            </a:endParaRPr>
          </a:p>
          <a:p>
            <a:endParaRPr lang="en-GB" sz="2400" dirty="0">
              <a:solidFill>
                <a:schemeClr val="bg2">
                  <a:lumMod val="75000"/>
                </a:schemeClr>
              </a:solidFill>
              <a:latin typeface="Droid Serif"/>
            </a:endParaRPr>
          </a:p>
        </p:txBody>
      </p:sp>
      <p:pic>
        <p:nvPicPr>
          <p:cNvPr id="3103" name="Picture 14">
            <a:extLst>
              <a:ext uri="{FF2B5EF4-FFF2-40B4-BE49-F238E27FC236}">
                <a16:creationId xmlns:a16="http://schemas.microsoft.com/office/drawing/2014/main" id="{83E8F553-522C-B024-0FEC-E2DE4F8AA9E6}"/>
              </a:ext>
            </a:extLst>
          </p:cNvPr>
          <p:cNvPicPr>
            <a:picLocks noChangeAspect="1" noChangeArrowheads="1"/>
          </p:cNvPicPr>
          <p:nvPr/>
        </p:nvPicPr>
        <p:blipFill>
          <a:blip r:embed="rId36">
            <a:alphaModFix amt="70000"/>
            <a:extLst>
              <a:ext uri="{BEBA8EAE-BF5A-486C-A8C5-ECC9F3942E4B}">
                <a14:imgProps xmlns:a14="http://schemas.microsoft.com/office/drawing/2010/main">
                  <a14:imgLayer r:embed="rId37">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21459217" y="23254163"/>
            <a:ext cx="6669089" cy="4110019"/>
          </a:xfrm>
          <a:prstGeom prst="rect">
            <a:avLst/>
          </a:prstGeom>
          <a:noFill/>
          <a:extLst>
            <a:ext uri="{909E8E84-426E-40DD-AFC4-6F175D3DCCD1}">
              <a14:hiddenFill xmlns:a14="http://schemas.microsoft.com/office/drawing/2010/main">
                <a:solidFill>
                  <a:srgbClr val="FFFFFF"/>
                </a:solidFill>
              </a14:hiddenFill>
            </a:ext>
          </a:extLst>
        </p:spPr>
      </p:pic>
      <p:sp>
        <p:nvSpPr>
          <p:cNvPr id="3104" name="Google Shape;69;p13">
            <a:extLst>
              <a:ext uri="{FF2B5EF4-FFF2-40B4-BE49-F238E27FC236}">
                <a16:creationId xmlns:a16="http://schemas.microsoft.com/office/drawing/2014/main" id="{9CE4D59A-EE9F-BE6B-0AD0-67B236418CED}"/>
              </a:ext>
            </a:extLst>
          </p:cNvPr>
          <p:cNvSpPr txBox="1"/>
          <p:nvPr/>
        </p:nvSpPr>
        <p:spPr>
          <a:xfrm>
            <a:off x="28857725" y="14081882"/>
            <a:ext cx="3138363" cy="758499"/>
          </a:xfrm>
          <a:prstGeom prst="rect">
            <a:avLst/>
          </a:prstGeom>
          <a:noFill/>
          <a:ln>
            <a:noFill/>
          </a:ln>
        </p:spPr>
        <p:txBody>
          <a:bodyPr spcFirstLastPara="1" wrap="square" lIns="91425" tIns="91425" rIns="91425" bIns="91425" anchor="t" anchorCtr="0">
            <a:noAutofit/>
          </a:bodyPr>
          <a:lstStyle/>
          <a:p>
            <a:pPr>
              <a:buSzPts val="1100"/>
            </a:pPr>
            <a:r>
              <a:rPr lang="en-GB" sz="2800" b="1" dirty="0">
                <a:solidFill>
                  <a:srgbClr val="7030A0"/>
                </a:solidFill>
                <a:latin typeface="Droid Serif"/>
                <a:sym typeface="Droid Serif"/>
              </a:rPr>
              <a:t>Evaluating Results</a:t>
            </a:r>
            <a:endParaRPr lang="en-GB" sz="2800" dirty="0">
              <a:solidFill>
                <a:srgbClr val="7030A0"/>
              </a:solidFill>
              <a:latin typeface="Droid Serif"/>
              <a:sym typeface="Droid Serif"/>
            </a:endParaRPr>
          </a:p>
          <a:p>
            <a:endParaRPr lang="en-GB" sz="2400" dirty="0">
              <a:solidFill>
                <a:schemeClr val="bg2">
                  <a:lumMod val="75000"/>
                </a:schemeClr>
              </a:solidFill>
              <a:latin typeface="Droid Serif"/>
            </a:endParaRPr>
          </a:p>
        </p:txBody>
      </p:sp>
      <p:cxnSp>
        <p:nvCxnSpPr>
          <p:cNvPr id="14" name="Straight Arrow Connector 13">
            <a:extLst>
              <a:ext uri="{FF2B5EF4-FFF2-40B4-BE49-F238E27FC236}">
                <a16:creationId xmlns:a16="http://schemas.microsoft.com/office/drawing/2014/main" id="{5D8A30B3-A8BE-4508-1B5B-A5327E92234E}"/>
              </a:ext>
            </a:extLst>
          </p:cNvPr>
          <p:cNvCxnSpPr>
            <a:cxnSpLocks/>
          </p:cNvCxnSpPr>
          <p:nvPr/>
        </p:nvCxnSpPr>
        <p:spPr>
          <a:xfrm>
            <a:off x="31244062" y="9382016"/>
            <a:ext cx="6278659" cy="9233336"/>
          </a:xfrm>
          <a:prstGeom prst="straightConnector1">
            <a:avLst/>
          </a:prstGeom>
          <a:ln w="31750">
            <a:solidFill>
              <a:srgbClr val="F3BE29">
                <a:alpha val="60000"/>
              </a:srgbClr>
            </a:solidFill>
            <a:tailEnd type="triangle"/>
          </a:ln>
        </p:spPr>
        <p:style>
          <a:lnRef idx="2">
            <a:schemeClr val="accent1"/>
          </a:lnRef>
          <a:fillRef idx="0">
            <a:schemeClr val="accent1"/>
          </a:fillRef>
          <a:effectRef idx="1">
            <a:schemeClr val="accent1"/>
          </a:effectRef>
          <a:fontRef idx="minor">
            <a:schemeClr val="tx1"/>
          </a:fontRef>
        </p:style>
      </p:cxnSp>
      <p:sp>
        <p:nvSpPr>
          <p:cNvPr id="3110" name="Google Shape;69;p13">
            <a:extLst>
              <a:ext uri="{FF2B5EF4-FFF2-40B4-BE49-F238E27FC236}">
                <a16:creationId xmlns:a16="http://schemas.microsoft.com/office/drawing/2014/main" id="{DEC273AA-C66A-56D8-2F4D-977359CB76BE}"/>
              </a:ext>
            </a:extLst>
          </p:cNvPr>
          <p:cNvSpPr txBox="1"/>
          <p:nvPr/>
        </p:nvSpPr>
        <p:spPr>
          <a:xfrm>
            <a:off x="28854492" y="9607484"/>
            <a:ext cx="3994545" cy="758499"/>
          </a:xfrm>
          <a:prstGeom prst="rect">
            <a:avLst/>
          </a:prstGeom>
          <a:noFill/>
          <a:ln>
            <a:noFill/>
          </a:ln>
        </p:spPr>
        <p:txBody>
          <a:bodyPr spcFirstLastPara="1" wrap="square" lIns="91425" tIns="91425" rIns="91425" bIns="91425" anchor="t" anchorCtr="0">
            <a:noAutofit/>
          </a:bodyPr>
          <a:lstStyle/>
          <a:p>
            <a:pPr>
              <a:buSzPts val="1100"/>
            </a:pPr>
            <a:r>
              <a:rPr lang="en-GB" sz="2800" b="1" dirty="0">
                <a:solidFill>
                  <a:srgbClr val="7030A0"/>
                </a:solidFill>
                <a:latin typeface="Droid Serif"/>
                <a:sym typeface="Droid Serif"/>
              </a:rPr>
              <a:t>Evaluating The Model</a:t>
            </a:r>
            <a:endParaRPr lang="en-GB" sz="2800" dirty="0">
              <a:solidFill>
                <a:srgbClr val="7030A0"/>
              </a:solidFill>
              <a:latin typeface="Droid Serif"/>
              <a:sym typeface="Droid Serif"/>
            </a:endParaRPr>
          </a:p>
          <a:p>
            <a:endParaRPr lang="en-GB" sz="2400" dirty="0">
              <a:solidFill>
                <a:schemeClr val="bg2">
                  <a:lumMod val="75000"/>
                </a:schemeClr>
              </a:solidFill>
              <a:latin typeface="Droid Serif"/>
            </a:endParaRPr>
          </a:p>
        </p:txBody>
      </p:sp>
      <p:sp>
        <p:nvSpPr>
          <p:cNvPr id="3116" name="TextBox 3115">
            <a:extLst>
              <a:ext uri="{FF2B5EF4-FFF2-40B4-BE49-F238E27FC236}">
                <a16:creationId xmlns:a16="http://schemas.microsoft.com/office/drawing/2014/main" id="{34039DFF-727D-0911-7066-D2349D0407E7}"/>
              </a:ext>
            </a:extLst>
          </p:cNvPr>
          <p:cNvSpPr txBox="1"/>
          <p:nvPr/>
        </p:nvSpPr>
        <p:spPr>
          <a:xfrm>
            <a:off x="28854493" y="15156024"/>
            <a:ext cx="12967470" cy="1200329"/>
          </a:xfrm>
          <a:prstGeom prst="rect">
            <a:avLst/>
          </a:prstGeom>
          <a:noFill/>
        </p:spPr>
        <p:txBody>
          <a:bodyPr wrap="square" rtlCol="0">
            <a:spAutoFit/>
          </a:bodyPr>
          <a:lstStyle/>
          <a:p>
            <a:pPr algn="just"/>
            <a:r>
              <a:rPr lang="en-GB" sz="2400" dirty="0">
                <a:solidFill>
                  <a:srgbClr val="000000"/>
                </a:solidFill>
              </a:rPr>
              <a:t>For regression problems, </a:t>
            </a:r>
            <a:r>
              <a:rPr lang="en-GB" sz="2400" dirty="0" err="1">
                <a:solidFill>
                  <a:srgbClr val="000000"/>
                </a:solidFill>
              </a:rPr>
              <a:t>Sklean</a:t>
            </a:r>
            <a:r>
              <a:rPr lang="en-GB" sz="2400" dirty="0">
                <a:solidFill>
                  <a:srgbClr val="000000"/>
                </a:solidFill>
              </a:rPr>
              <a:t> provides multiple metrics including Mean Absolute Error (MAE), Mean Squared Error (MSE), Root Mean Squared Error (RMSE), and R-squared (R²) for more advanced metrics, with R² being more intuitive, and the preferred choice.</a:t>
            </a:r>
            <a:endParaRPr lang="en-IE" sz="2400" dirty="0"/>
          </a:p>
        </p:txBody>
      </p:sp>
      <p:cxnSp>
        <p:nvCxnSpPr>
          <p:cNvPr id="12" name="Straight Arrow Connector 11">
            <a:extLst>
              <a:ext uri="{FF2B5EF4-FFF2-40B4-BE49-F238E27FC236}">
                <a16:creationId xmlns:a16="http://schemas.microsoft.com/office/drawing/2014/main" id="{DB5046AB-A17A-552F-9433-E2BA6C201E7F}"/>
              </a:ext>
            </a:extLst>
          </p:cNvPr>
          <p:cNvCxnSpPr>
            <a:cxnSpLocks/>
          </p:cNvCxnSpPr>
          <p:nvPr/>
        </p:nvCxnSpPr>
        <p:spPr>
          <a:xfrm flipV="1">
            <a:off x="22334496" y="9690179"/>
            <a:ext cx="6400013" cy="6662513"/>
          </a:xfrm>
          <a:prstGeom prst="straightConnector1">
            <a:avLst/>
          </a:prstGeom>
          <a:ln w="31750">
            <a:solidFill>
              <a:srgbClr val="F3BE29">
                <a:alpha val="60000"/>
              </a:srgbClr>
            </a:solidFill>
            <a:tailEnd type="triangle"/>
          </a:ln>
        </p:spPr>
        <p:style>
          <a:lnRef idx="2">
            <a:schemeClr val="accent1"/>
          </a:lnRef>
          <a:fillRef idx="0">
            <a:schemeClr val="accent1"/>
          </a:fillRef>
          <a:effectRef idx="1">
            <a:schemeClr val="accent1"/>
          </a:effectRef>
          <a:fontRef idx="minor">
            <a:schemeClr val="tx1"/>
          </a:fontRef>
        </p:style>
      </p:cxnSp>
      <p:pic>
        <p:nvPicPr>
          <p:cNvPr id="47" name="Picture 2">
            <a:extLst>
              <a:ext uri="{FF2B5EF4-FFF2-40B4-BE49-F238E27FC236}">
                <a16:creationId xmlns:a16="http://schemas.microsoft.com/office/drawing/2014/main" id="{298ACDA8-38DF-1024-D86D-09487EE72BDD}"/>
              </a:ext>
            </a:extLst>
          </p:cNvPr>
          <p:cNvPicPr>
            <a:picLocks noChangeAspect="1" noChangeArrowheads="1"/>
          </p:cNvPicPr>
          <p:nvPr/>
        </p:nvPicPr>
        <p:blipFill>
          <a:blip r:embed="rId38">
            <a:alphaModFix amt="55000"/>
            <a:extLst>
              <a:ext uri="{BEBA8EAE-BF5A-486C-A8C5-ECC9F3942E4B}">
                <a14:imgProps xmlns:a14="http://schemas.microsoft.com/office/drawing/2010/main">
                  <a14:imgLayer r:embed="rId39">
                    <a14:imgEffect>
                      <a14:brightnessContrast bright="-6000" contrast="45000"/>
                    </a14:imgEffect>
                  </a14:imgLayer>
                </a14:imgProps>
              </a:ext>
              <a:ext uri="{28A0092B-C50C-407E-A947-70E740481C1C}">
                <a14:useLocalDpi xmlns:a14="http://schemas.microsoft.com/office/drawing/2010/main" val="0"/>
              </a:ext>
            </a:extLst>
          </a:blip>
          <a:srcRect/>
          <a:stretch>
            <a:fillRect/>
          </a:stretch>
        </p:blipFill>
        <p:spPr bwMode="auto">
          <a:xfrm>
            <a:off x="22729924" y="12373903"/>
            <a:ext cx="5291245" cy="3069349"/>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descr="A diagram of a graph&#10;&#10;Description automatically generated">
            <a:extLst>
              <a:ext uri="{FF2B5EF4-FFF2-40B4-BE49-F238E27FC236}">
                <a16:creationId xmlns:a16="http://schemas.microsoft.com/office/drawing/2014/main" id="{BFC1A902-7CAE-5807-E671-A876FF5C067D}"/>
              </a:ext>
            </a:extLst>
          </p:cNvPr>
          <p:cNvPicPr>
            <a:picLocks noChangeAspect="1"/>
          </p:cNvPicPr>
          <p:nvPr/>
        </p:nvPicPr>
        <p:blipFill>
          <a:blip r:embed="rId40">
            <a:alphaModFix amt="65000"/>
            <a:extLst>
              <a:ext uri="{BEBA8EAE-BF5A-486C-A8C5-ECC9F3942E4B}">
                <a14:imgProps xmlns:a14="http://schemas.microsoft.com/office/drawing/2010/main">
                  <a14:imgLayer r:embed="rId41">
                    <a14:imgEffect>
                      <a14:brightnessContrast contrast="59000"/>
                    </a14:imgEffect>
                  </a14:imgLayer>
                </a14:imgProps>
              </a:ext>
              <a:ext uri="{28A0092B-C50C-407E-A947-70E740481C1C}">
                <a14:useLocalDpi xmlns:a14="http://schemas.microsoft.com/office/drawing/2010/main" val="0"/>
              </a:ext>
            </a:extLst>
          </a:blip>
          <a:stretch>
            <a:fillRect/>
          </a:stretch>
        </p:blipFill>
        <p:spPr>
          <a:xfrm>
            <a:off x="15431566" y="18731110"/>
            <a:ext cx="4341424" cy="4414144"/>
          </a:xfrm>
          <a:prstGeom prst="rect">
            <a:avLst/>
          </a:prstGeom>
        </p:spPr>
      </p:pic>
      <p:sp>
        <p:nvSpPr>
          <p:cNvPr id="62" name="TextBox 61">
            <a:extLst>
              <a:ext uri="{FF2B5EF4-FFF2-40B4-BE49-F238E27FC236}">
                <a16:creationId xmlns:a16="http://schemas.microsoft.com/office/drawing/2014/main" id="{98A76544-50AD-063D-3501-89B07B9C4808}"/>
              </a:ext>
            </a:extLst>
          </p:cNvPr>
          <p:cNvSpPr txBox="1"/>
          <p:nvPr/>
        </p:nvSpPr>
        <p:spPr>
          <a:xfrm>
            <a:off x="28799103" y="4222613"/>
            <a:ext cx="12905175" cy="830997"/>
          </a:xfrm>
          <a:prstGeom prst="rect">
            <a:avLst/>
          </a:prstGeom>
          <a:noFill/>
        </p:spPr>
        <p:txBody>
          <a:bodyPr wrap="square" rtlCol="0">
            <a:spAutoFit/>
          </a:bodyPr>
          <a:lstStyle/>
          <a:p>
            <a:r>
              <a:rPr lang="en-GB" sz="2400" b="0" i="0" u="none" strike="noStrike" dirty="0">
                <a:solidFill>
                  <a:srgbClr val="000000"/>
                </a:solidFill>
                <a:effectLst/>
              </a:rPr>
              <a:t>The best model developed for predicting a football player’s market value with the available data is </a:t>
            </a:r>
            <a:r>
              <a:rPr lang="en-GB" sz="2400" b="0" i="0" u="none" strike="noStrike" dirty="0" err="1">
                <a:solidFill>
                  <a:srgbClr val="000000"/>
                </a:solidFill>
                <a:effectLst/>
              </a:rPr>
              <a:t>LightGBM</a:t>
            </a:r>
            <a:r>
              <a:rPr lang="en-GB" sz="2400" b="0" i="0" u="none" strike="noStrike" dirty="0">
                <a:solidFill>
                  <a:srgbClr val="000000"/>
                </a:solidFill>
                <a:effectLst/>
              </a:rPr>
              <a:t>. </a:t>
            </a:r>
            <a:r>
              <a:rPr lang="en-GB" sz="2400" b="0" i="0" u="none" strike="noStrike" dirty="0" err="1">
                <a:solidFill>
                  <a:srgbClr val="000000"/>
                </a:solidFill>
                <a:effectLst/>
              </a:rPr>
              <a:t>LightGBM</a:t>
            </a:r>
            <a:r>
              <a:rPr lang="en-GB" sz="2400" b="0" i="0" u="none" strike="noStrike" dirty="0">
                <a:solidFill>
                  <a:srgbClr val="000000"/>
                </a:solidFill>
                <a:effectLst/>
              </a:rPr>
              <a:t> is a gradient-boosting framework that uses tree-based learning algorithms. </a:t>
            </a:r>
          </a:p>
        </p:txBody>
      </p:sp>
      <p:sp>
        <p:nvSpPr>
          <p:cNvPr id="63" name="TextBox 62">
            <a:extLst>
              <a:ext uri="{FF2B5EF4-FFF2-40B4-BE49-F238E27FC236}">
                <a16:creationId xmlns:a16="http://schemas.microsoft.com/office/drawing/2014/main" id="{21A1B56A-B2A8-97C1-AF70-B44483AB36EF}"/>
              </a:ext>
            </a:extLst>
          </p:cNvPr>
          <p:cNvSpPr txBox="1"/>
          <p:nvPr/>
        </p:nvSpPr>
        <p:spPr>
          <a:xfrm>
            <a:off x="15147634" y="15791054"/>
            <a:ext cx="12967408" cy="461665"/>
          </a:xfrm>
          <a:prstGeom prst="rect">
            <a:avLst/>
          </a:prstGeom>
          <a:noFill/>
        </p:spPr>
        <p:txBody>
          <a:bodyPr wrap="square" rtlCol="0">
            <a:spAutoFit/>
          </a:bodyPr>
          <a:lstStyle/>
          <a:p>
            <a:pPr marL="457200" indent="-457200">
              <a:buFont typeface="Arial" panose="020B0604020202020204" pitchFamily="34" charset="0"/>
              <a:buChar char="•"/>
            </a:pPr>
            <a:r>
              <a:rPr lang="en-IE" sz="2400" dirty="0"/>
              <a:t> Multiple datasets are created based on different preprocessing and imputation techniques.</a:t>
            </a:r>
          </a:p>
        </p:txBody>
      </p:sp>
      <p:sp>
        <p:nvSpPr>
          <p:cNvPr id="1024" name="TextBox 1023">
            <a:extLst>
              <a:ext uri="{FF2B5EF4-FFF2-40B4-BE49-F238E27FC236}">
                <a16:creationId xmlns:a16="http://schemas.microsoft.com/office/drawing/2014/main" id="{494D4D7B-7221-5DCA-15D4-0661B0C196C6}"/>
              </a:ext>
            </a:extLst>
          </p:cNvPr>
          <p:cNvSpPr txBox="1"/>
          <p:nvPr/>
        </p:nvSpPr>
        <p:spPr>
          <a:xfrm>
            <a:off x="15144901" y="15233619"/>
            <a:ext cx="9829853" cy="461665"/>
          </a:xfrm>
          <a:prstGeom prst="rect">
            <a:avLst/>
          </a:prstGeom>
          <a:noFill/>
        </p:spPr>
        <p:txBody>
          <a:bodyPr wrap="square" rtlCol="0">
            <a:spAutoFit/>
          </a:bodyPr>
          <a:lstStyle/>
          <a:p>
            <a:pPr marL="457200" indent="-457200">
              <a:buFont typeface="Arial" panose="020B0604020202020204" pitchFamily="34" charset="0"/>
              <a:buChar char="•"/>
            </a:pPr>
            <a:r>
              <a:rPr lang="en-GB" sz="2400" b="0" i="0" u="none" strike="noStrike" dirty="0">
                <a:solidFill>
                  <a:srgbClr val="000000"/>
                </a:solidFill>
                <a:effectLst/>
              </a:rPr>
              <a:t>and conducting </a:t>
            </a:r>
            <a:r>
              <a:rPr lang="en-GB" sz="2400" b="1" i="0" u="none" strike="noStrike" dirty="0">
                <a:solidFill>
                  <a:schemeClr val="accent6">
                    <a:lumMod val="50000"/>
                  </a:schemeClr>
                </a:solidFill>
                <a:effectLst/>
              </a:rPr>
              <a:t>feature engineering</a:t>
            </a:r>
            <a:r>
              <a:rPr lang="en-GB" sz="2400" b="0" i="0" u="none" strike="noStrike" dirty="0">
                <a:solidFill>
                  <a:srgbClr val="000000"/>
                </a:solidFill>
                <a:effectLst/>
              </a:rPr>
              <a:t>. </a:t>
            </a:r>
          </a:p>
        </p:txBody>
      </p:sp>
      <p:sp>
        <p:nvSpPr>
          <p:cNvPr id="1027" name="TextBox 1026">
            <a:extLst>
              <a:ext uri="{FF2B5EF4-FFF2-40B4-BE49-F238E27FC236}">
                <a16:creationId xmlns:a16="http://schemas.microsoft.com/office/drawing/2014/main" id="{034D9744-AF0E-0BB4-E234-A53E5F55DD0D}"/>
              </a:ext>
            </a:extLst>
          </p:cNvPr>
          <p:cNvSpPr txBox="1"/>
          <p:nvPr/>
        </p:nvSpPr>
        <p:spPr>
          <a:xfrm>
            <a:off x="17801096" y="11992353"/>
            <a:ext cx="6009163" cy="1200329"/>
          </a:xfrm>
          <a:prstGeom prst="rect">
            <a:avLst/>
          </a:prstGeom>
          <a:noFill/>
        </p:spPr>
        <p:txBody>
          <a:bodyPr wrap="square" rtlCol="0">
            <a:spAutoFit/>
          </a:bodyPr>
          <a:lstStyle/>
          <a:p>
            <a:pPr marL="457200" indent="-457200">
              <a:buFont typeface="Arial" panose="020B0604020202020204" pitchFamily="34" charset="0"/>
              <a:buChar char="•"/>
            </a:pPr>
            <a:r>
              <a:rPr lang="en-GB" sz="2400" b="0" i="0" u="none" strike="noStrike" dirty="0">
                <a:solidFill>
                  <a:srgbClr val="000000"/>
                </a:solidFill>
                <a:effectLst/>
              </a:rPr>
              <a:t>addressing </a:t>
            </a:r>
            <a:r>
              <a:rPr lang="en-GB" sz="2400" b="1" i="0" u="none" strike="noStrike" dirty="0">
                <a:solidFill>
                  <a:schemeClr val="accent6">
                    <a:lumMod val="50000"/>
                  </a:schemeClr>
                </a:solidFill>
                <a:effectLst/>
              </a:rPr>
              <a:t>missing</a:t>
            </a:r>
            <a:r>
              <a:rPr lang="en-GB" sz="2400" b="0" i="0" u="none" strike="noStrike" dirty="0">
                <a:solidFill>
                  <a:srgbClr val="000000"/>
                </a:solidFill>
                <a:effectLst/>
              </a:rPr>
              <a:t> or inconsistent values, </a:t>
            </a:r>
          </a:p>
          <a:p>
            <a:endParaRPr lang="en-GB" sz="2400" b="0" i="0" u="none" strike="noStrike" dirty="0">
              <a:solidFill>
                <a:srgbClr val="000000"/>
              </a:solidFill>
              <a:effectLst/>
            </a:endParaRPr>
          </a:p>
        </p:txBody>
      </p:sp>
      <p:sp>
        <p:nvSpPr>
          <p:cNvPr id="1028" name="TextBox 1027">
            <a:extLst>
              <a:ext uri="{FF2B5EF4-FFF2-40B4-BE49-F238E27FC236}">
                <a16:creationId xmlns:a16="http://schemas.microsoft.com/office/drawing/2014/main" id="{6A46E1E0-EBBA-8B67-682E-655C53743488}"/>
              </a:ext>
            </a:extLst>
          </p:cNvPr>
          <p:cNvSpPr txBox="1"/>
          <p:nvPr/>
        </p:nvSpPr>
        <p:spPr>
          <a:xfrm>
            <a:off x="17710710" y="12800641"/>
            <a:ext cx="5291245" cy="1200329"/>
          </a:xfrm>
          <a:prstGeom prst="rect">
            <a:avLst/>
          </a:prstGeom>
          <a:noFill/>
        </p:spPr>
        <p:txBody>
          <a:bodyPr wrap="square" rtlCol="0">
            <a:spAutoFit/>
          </a:bodyPr>
          <a:lstStyle/>
          <a:p>
            <a:pPr marL="457200" indent="-457200">
              <a:buFont typeface="Arial" panose="020B0604020202020204" pitchFamily="34" charset="0"/>
              <a:buChar char="•"/>
            </a:pPr>
            <a:r>
              <a:rPr lang="en-GB" sz="2400" b="0" i="0" u="none" strike="noStrike" dirty="0">
                <a:solidFill>
                  <a:srgbClr val="000000"/>
                </a:solidFill>
                <a:effectLst/>
              </a:rPr>
              <a:t>handling various data types including </a:t>
            </a:r>
            <a:r>
              <a:rPr lang="en-GB" sz="2400" b="1" i="0" u="none" strike="noStrike" dirty="0">
                <a:solidFill>
                  <a:schemeClr val="accent6">
                    <a:lumMod val="50000"/>
                  </a:schemeClr>
                </a:solidFill>
                <a:effectLst/>
              </a:rPr>
              <a:t>type casting</a:t>
            </a:r>
            <a:r>
              <a:rPr lang="en-GB" sz="2400" b="0" i="0" u="none" strike="noStrike" dirty="0">
                <a:solidFill>
                  <a:srgbClr val="000000"/>
                </a:solidFill>
                <a:effectLst/>
              </a:rPr>
              <a:t>, </a:t>
            </a:r>
          </a:p>
          <a:p>
            <a:endParaRPr lang="en-GB" sz="2400" b="0" i="0" u="none" strike="noStrike" dirty="0">
              <a:solidFill>
                <a:srgbClr val="000000"/>
              </a:solidFill>
              <a:effectLst/>
            </a:endParaRPr>
          </a:p>
        </p:txBody>
      </p:sp>
      <p:sp>
        <p:nvSpPr>
          <p:cNvPr id="1043" name="TextBox 1042">
            <a:extLst>
              <a:ext uri="{FF2B5EF4-FFF2-40B4-BE49-F238E27FC236}">
                <a16:creationId xmlns:a16="http://schemas.microsoft.com/office/drawing/2014/main" id="{60E6F009-67CD-4AD2-11FD-8167A51186D1}"/>
              </a:ext>
            </a:extLst>
          </p:cNvPr>
          <p:cNvSpPr txBox="1"/>
          <p:nvPr/>
        </p:nvSpPr>
        <p:spPr>
          <a:xfrm>
            <a:off x="28833251" y="5126340"/>
            <a:ext cx="13425008" cy="1200329"/>
          </a:xfrm>
          <a:prstGeom prst="rect">
            <a:avLst/>
          </a:prstGeom>
          <a:noFill/>
        </p:spPr>
        <p:txBody>
          <a:bodyPr wrap="square" rtlCol="0">
            <a:spAutoFit/>
          </a:bodyPr>
          <a:lstStyle/>
          <a:p>
            <a:r>
              <a:rPr lang="en-GB" sz="2400" b="0" i="0" u="none" strike="noStrike" dirty="0">
                <a:solidFill>
                  <a:srgbClr val="000000"/>
                </a:solidFill>
                <a:effectLst/>
              </a:rPr>
              <a:t>It adopts a leaf-wise growth strategy, as opposed to the traditional level-wise approach. The fundamental difference lies in how the tree grows and how </a:t>
            </a:r>
          </a:p>
          <a:p>
            <a:r>
              <a:rPr lang="en-GB" sz="2400" b="0" i="0" u="none" strike="noStrike" dirty="0">
                <a:solidFill>
                  <a:srgbClr val="000000"/>
                </a:solidFill>
                <a:effectLst/>
              </a:rPr>
              <a:t>branches expand.</a:t>
            </a:r>
          </a:p>
        </p:txBody>
      </p:sp>
      <p:sp>
        <p:nvSpPr>
          <p:cNvPr id="1044" name="TextBox 1043">
            <a:extLst>
              <a:ext uri="{FF2B5EF4-FFF2-40B4-BE49-F238E27FC236}">
                <a16:creationId xmlns:a16="http://schemas.microsoft.com/office/drawing/2014/main" id="{DB56F6A4-EF90-7EEA-D500-CD8CEBF29B0D}"/>
              </a:ext>
            </a:extLst>
          </p:cNvPr>
          <p:cNvSpPr txBox="1"/>
          <p:nvPr/>
        </p:nvSpPr>
        <p:spPr>
          <a:xfrm>
            <a:off x="28854493" y="16463858"/>
            <a:ext cx="12967470" cy="830997"/>
          </a:xfrm>
          <a:prstGeom prst="rect">
            <a:avLst/>
          </a:prstGeom>
          <a:noFill/>
        </p:spPr>
        <p:txBody>
          <a:bodyPr wrap="square" rtlCol="0">
            <a:spAutoFit/>
          </a:bodyPr>
          <a:lstStyle/>
          <a:p>
            <a:r>
              <a:rPr lang="en-GB" sz="2400" dirty="0">
                <a:solidFill>
                  <a:srgbClr val="000000"/>
                </a:solidFill>
              </a:rPr>
              <a:t>The model achieves a CV Mean R² score of 0.823 which increases </a:t>
            </a:r>
            <a:r>
              <a:rPr lang="en-GB" sz="2400" dirty="0">
                <a:solidFill>
                  <a:schemeClr val="tx1">
                    <a:lumMod val="95000"/>
                    <a:lumOff val="5000"/>
                  </a:schemeClr>
                </a:solidFill>
              </a:rPr>
              <a:t>to </a:t>
            </a:r>
            <a:r>
              <a:rPr lang="en-GB" sz="2400" b="1" dirty="0">
                <a:solidFill>
                  <a:schemeClr val="accent6">
                    <a:lumMod val="50000"/>
                  </a:schemeClr>
                </a:solidFill>
              </a:rPr>
              <a:t>0.852 </a:t>
            </a:r>
            <a:r>
              <a:rPr lang="en-GB" sz="2400" dirty="0">
                <a:solidFill>
                  <a:srgbClr val="000000"/>
                </a:solidFill>
              </a:rPr>
              <a:t>when optimised and trained on the log transformation of the target variable. </a:t>
            </a:r>
          </a:p>
        </p:txBody>
      </p:sp>
      <p:sp>
        <p:nvSpPr>
          <p:cNvPr id="1045" name="TextBox 1044">
            <a:extLst>
              <a:ext uri="{FF2B5EF4-FFF2-40B4-BE49-F238E27FC236}">
                <a16:creationId xmlns:a16="http://schemas.microsoft.com/office/drawing/2014/main" id="{D9C17C45-289F-89B4-B2A0-A55AEC300547}"/>
              </a:ext>
            </a:extLst>
          </p:cNvPr>
          <p:cNvSpPr txBox="1"/>
          <p:nvPr/>
        </p:nvSpPr>
        <p:spPr>
          <a:xfrm>
            <a:off x="37166960" y="16964635"/>
            <a:ext cx="3701110" cy="1631216"/>
          </a:xfrm>
          <a:prstGeom prst="rect">
            <a:avLst/>
          </a:prstGeom>
          <a:noFill/>
        </p:spPr>
        <p:txBody>
          <a:bodyPr wrap="square" rtlCol="0">
            <a:spAutoFit/>
          </a:bodyPr>
          <a:lstStyle/>
          <a:p>
            <a:pPr marL="342900" indent="-342900">
              <a:buFont typeface="Arial" panose="020B0604020202020204" pitchFamily="34" charset="0"/>
              <a:buChar char="•"/>
            </a:pPr>
            <a:r>
              <a:rPr lang="en-GB" sz="2400" dirty="0">
                <a:solidFill>
                  <a:srgbClr val="000000"/>
                </a:solidFill>
              </a:rPr>
              <a:t>In comparison to the baseline LR model, we have achieved an </a:t>
            </a:r>
            <a:r>
              <a:rPr lang="en-GB" sz="2800" b="1" dirty="0">
                <a:solidFill>
                  <a:schemeClr val="accent6">
                    <a:lumMod val="50000"/>
                  </a:schemeClr>
                </a:solidFill>
              </a:rPr>
              <a:t>84.5% </a:t>
            </a:r>
            <a:r>
              <a:rPr lang="en-GB" sz="2400" b="1" dirty="0">
                <a:solidFill>
                  <a:schemeClr val="accent6">
                    <a:lumMod val="50000"/>
                  </a:schemeClr>
                </a:solidFill>
              </a:rPr>
              <a:t>improvement. </a:t>
            </a:r>
          </a:p>
        </p:txBody>
      </p:sp>
      <p:sp>
        <p:nvSpPr>
          <p:cNvPr id="1077" name="TextBox 1076">
            <a:extLst>
              <a:ext uri="{FF2B5EF4-FFF2-40B4-BE49-F238E27FC236}">
                <a16:creationId xmlns:a16="http://schemas.microsoft.com/office/drawing/2014/main" id="{A04B226E-18F2-DB88-E7B4-F369F07F9445}"/>
              </a:ext>
            </a:extLst>
          </p:cNvPr>
          <p:cNvSpPr txBox="1"/>
          <p:nvPr/>
        </p:nvSpPr>
        <p:spPr>
          <a:xfrm>
            <a:off x="1051461" y="9739371"/>
            <a:ext cx="10376279" cy="1569660"/>
          </a:xfrm>
          <a:prstGeom prst="rect">
            <a:avLst/>
          </a:prstGeom>
          <a:noFill/>
        </p:spPr>
        <p:txBody>
          <a:bodyPr wrap="square" rtlCol="0">
            <a:spAutoFit/>
          </a:bodyPr>
          <a:lstStyle/>
          <a:p>
            <a:pPr algn="just"/>
            <a:r>
              <a:rPr lang="en-GB" sz="2400" b="0" i="0" u="none" strike="noStrike" dirty="0">
                <a:solidFill>
                  <a:srgbClr val="000000"/>
                </a:solidFill>
                <a:effectLst/>
              </a:rPr>
              <a:t>Football is a highly lucrative sport that depends heavily on the services of football players. It is therefore no surprise that the majority of a club's expenditure is on player transfers and wages, with smaller clubs unable to compete financially with their larger counterparts.</a:t>
            </a:r>
            <a:endParaRPr lang="en-IE" sz="2400" dirty="0"/>
          </a:p>
        </p:txBody>
      </p:sp>
      <p:sp>
        <p:nvSpPr>
          <p:cNvPr id="31" name="TextBox 30">
            <a:extLst>
              <a:ext uri="{FF2B5EF4-FFF2-40B4-BE49-F238E27FC236}">
                <a16:creationId xmlns:a16="http://schemas.microsoft.com/office/drawing/2014/main" id="{76E29CAC-7F50-9D71-13C3-49DFDCB6A2DC}"/>
              </a:ext>
            </a:extLst>
          </p:cNvPr>
          <p:cNvSpPr txBox="1"/>
          <p:nvPr/>
        </p:nvSpPr>
        <p:spPr>
          <a:xfrm>
            <a:off x="965032" y="11330955"/>
            <a:ext cx="10462708" cy="1569660"/>
          </a:xfrm>
          <a:prstGeom prst="rect">
            <a:avLst/>
          </a:prstGeom>
          <a:noFill/>
        </p:spPr>
        <p:txBody>
          <a:bodyPr wrap="square" rtlCol="0">
            <a:spAutoFit/>
          </a:bodyPr>
          <a:lstStyle/>
          <a:p>
            <a:pPr marL="342900" indent="-342900" algn="just">
              <a:buFont typeface="Arial" panose="020B0604020202020204" pitchFamily="34" charset="0"/>
              <a:buChar char="•"/>
            </a:pPr>
            <a:r>
              <a:rPr lang="en-GB" sz="2400" b="0" i="0" u="none" strike="noStrike" dirty="0">
                <a:solidFill>
                  <a:srgbClr val="000000"/>
                </a:solidFill>
                <a:effectLst/>
              </a:rPr>
              <a:t>This project aims to level the playing field, at least financially in the transfer market, by developing a machine learning (ML) model to estimate the market value of football players based on various features such as age, goals, assists and other contributing factors.</a:t>
            </a:r>
            <a:endParaRPr lang="en-IE" sz="2400" dirty="0"/>
          </a:p>
        </p:txBody>
      </p:sp>
      <p:pic>
        <p:nvPicPr>
          <p:cNvPr id="1054" name="Picture 1053">
            <a:extLst>
              <a:ext uri="{FF2B5EF4-FFF2-40B4-BE49-F238E27FC236}">
                <a16:creationId xmlns:a16="http://schemas.microsoft.com/office/drawing/2014/main" id="{05F768A3-1549-35C5-E2D2-E37FD726441E}"/>
              </a:ext>
            </a:extLst>
          </p:cNvPr>
          <p:cNvPicPr>
            <a:picLocks noChangeAspect="1"/>
          </p:cNvPicPr>
          <p:nvPr/>
        </p:nvPicPr>
        <p:blipFill rotWithShape="1">
          <a:blip r:embed="rId42">
            <a:alphaModFix amt="64000"/>
            <a:extLst>
              <a:ext uri="{BEBA8EAE-BF5A-486C-A8C5-ECC9F3942E4B}">
                <a14:imgProps xmlns:a14="http://schemas.microsoft.com/office/drawing/2010/main">
                  <a14:imgLayer r:embed="rId43">
                    <a14:imgEffect>
                      <a14:sharpenSoften amount="-2000"/>
                    </a14:imgEffect>
                    <a14:imgEffect>
                      <a14:saturation sat="118000"/>
                    </a14:imgEffect>
                    <a14:imgEffect>
                      <a14:brightnessContrast bright="-13000" contrast="45000"/>
                    </a14:imgEffect>
                  </a14:imgLayer>
                </a14:imgProps>
              </a:ext>
            </a:extLst>
          </a:blip>
          <a:srcRect l="1957" t="857"/>
          <a:stretch/>
        </p:blipFill>
        <p:spPr>
          <a:xfrm>
            <a:off x="11516399" y="8803700"/>
            <a:ext cx="6053340" cy="6570860"/>
          </a:xfrm>
          <a:prstGeom prst="rect">
            <a:avLst/>
          </a:prstGeom>
        </p:spPr>
      </p:pic>
      <p:cxnSp>
        <p:nvCxnSpPr>
          <p:cNvPr id="3085" name="Straight Arrow Connector 3084">
            <a:extLst>
              <a:ext uri="{FF2B5EF4-FFF2-40B4-BE49-F238E27FC236}">
                <a16:creationId xmlns:a16="http://schemas.microsoft.com/office/drawing/2014/main" id="{F30086D3-DC47-859C-254D-F00697374F20}"/>
              </a:ext>
            </a:extLst>
          </p:cNvPr>
          <p:cNvCxnSpPr>
            <a:cxnSpLocks/>
          </p:cNvCxnSpPr>
          <p:nvPr/>
        </p:nvCxnSpPr>
        <p:spPr>
          <a:xfrm flipV="1">
            <a:off x="10528225" y="9517023"/>
            <a:ext cx="6975222" cy="3590607"/>
          </a:xfrm>
          <a:prstGeom prst="straightConnector1">
            <a:avLst/>
          </a:prstGeom>
          <a:ln w="31750">
            <a:solidFill>
              <a:srgbClr val="F3BE29">
                <a:alpha val="60000"/>
              </a:srgbClr>
            </a:solidFill>
            <a:tailEnd type="triangle"/>
          </a:ln>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38E22E23-CDD3-580D-2119-F180AF5F0273}"/>
              </a:ext>
            </a:extLst>
          </p:cNvPr>
          <p:cNvSpPr txBox="1"/>
          <p:nvPr/>
        </p:nvSpPr>
        <p:spPr>
          <a:xfrm>
            <a:off x="1043641" y="13828076"/>
            <a:ext cx="11297392" cy="1200329"/>
          </a:xfrm>
          <a:prstGeom prst="rect">
            <a:avLst/>
          </a:prstGeom>
          <a:noFill/>
        </p:spPr>
        <p:txBody>
          <a:bodyPr wrap="square" rtlCol="0">
            <a:spAutoFit/>
          </a:bodyPr>
          <a:lstStyle/>
          <a:p>
            <a:pPr algn="just"/>
            <a:r>
              <a:rPr lang="en-GB" sz="2400" b="0" i="0" u="none" strike="noStrike" dirty="0">
                <a:solidFill>
                  <a:srgbClr val="000000"/>
                </a:solidFill>
                <a:effectLst/>
              </a:rPr>
              <a:t>In this phase, we gather and understand the data required for the project. This includes identifying data sources, collating data, and exploring its structure, validity, and content. A large dataset Is sourced from Kaggle, and its suitability confirmed.</a:t>
            </a:r>
            <a:endParaRPr lang="en-IE" sz="2400" dirty="0"/>
          </a:p>
        </p:txBody>
      </p:sp>
      <p:sp>
        <p:nvSpPr>
          <p:cNvPr id="1025" name="TextBox 1024">
            <a:extLst>
              <a:ext uri="{FF2B5EF4-FFF2-40B4-BE49-F238E27FC236}">
                <a16:creationId xmlns:a16="http://schemas.microsoft.com/office/drawing/2014/main" id="{259F2F0B-BB96-4E32-0339-50383D97CCB8}"/>
              </a:ext>
            </a:extLst>
          </p:cNvPr>
          <p:cNvSpPr txBox="1"/>
          <p:nvPr/>
        </p:nvSpPr>
        <p:spPr>
          <a:xfrm>
            <a:off x="16497151" y="14445524"/>
            <a:ext cx="6801861" cy="1200329"/>
          </a:xfrm>
          <a:prstGeom prst="rect">
            <a:avLst/>
          </a:prstGeom>
          <a:noFill/>
        </p:spPr>
        <p:txBody>
          <a:bodyPr wrap="square" rtlCol="0">
            <a:spAutoFit/>
          </a:bodyPr>
          <a:lstStyle/>
          <a:p>
            <a:pPr marL="457200" indent="-457200">
              <a:buFont typeface="Arial" panose="020B0604020202020204" pitchFamily="34" charset="0"/>
              <a:buChar char="•"/>
            </a:pPr>
            <a:r>
              <a:rPr lang="en-GB" sz="2400" b="1" dirty="0">
                <a:solidFill>
                  <a:schemeClr val="accent6">
                    <a:lumMod val="50000"/>
                  </a:schemeClr>
                </a:solidFill>
              </a:rPr>
              <a:t>t</a:t>
            </a:r>
            <a:r>
              <a:rPr lang="en-GB" sz="2400" b="1" i="0" u="none" strike="noStrike" dirty="0">
                <a:solidFill>
                  <a:schemeClr val="accent6">
                    <a:lumMod val="50000"/>
                  </a:schemeClr>
                </a:solidFill>
                <a:effectLst/>
              </a:rPr>
              <a:t>ransforming</a:t>
            </a:r>
            <a:r>
              <a:rPr lang="en-GB" sz="2400" b="0" i="0" u="none" strike="noStrike" dirty="0">
                <a:solidFill>
                  <a:srgbClr val="000000"/>
                </a:solidFill>
                <a:effectLst/>
              </a:rPr>
              <a:t> or scaling the data using standardisation or </a:t>
            </a:r>
            <a:r>
              <a:rPr lang="en-GB" sz="2400" b="1" i="0" u="none" strike="noStrike" dirty="0">
                <a:solidFill>
                  <a:schemeClr val="accent6">
                    <a:lumMod val="50000"/>
                  </a:schemeClr>
                </a:solidFill>
                <a:effectLst/>
              </a:rPr>
              <a:t>normalisation</a:t>
            </a:r>
            <a:r>
              <a:rPr lang="en-GB" sz="2400" b="0" i="0" u="none" strike="noStrike" dirty="0">
                <a:solidFill>
                  <a:srgbClr val="000000"/>
                </a:solidFill>
                <a:effectLst/>
              </a:rPr>
              <a:t> techniques, </a:t>
            </a:r>
          </a:p>
          <a:p>
            <a:endParaRPr lang="en-GB" sz="2400" b="0" i="0" u="none" strike="noStrike" dirty="0">
              <a:solidFill>
                <a:srgbClr val="000000"/>
              </a:solidFill>
              <a:effectLst/>
            </a:endParaRPr>
          </a:p>
        </p:txBody>
      </p:sp>
      <p:sp>
        <p:nvSpPr>
          <p:cNvPr id="1026" name="TextBox 1025">
            <a:extLst>
              <a:ext uri="{FF2B5EF4-FFF2-40B4-BE49-F238E27FC236}">
                <a16:creationId xmlns:a16="http://schemas.microsoft.com/office/drawing/2014/main" id="{7F4A5366-8FB7-E3D7-35C3-E375C5E2A44C}"/>
              </a:ext>
            </a:extLst>
          </p:cNvPr>
          <p:cNvSpPr txBox="1"/>
          <p:nvPr/>
        </p:nvSpPr>
        <p:spPr>
          <a:xfrm>
            <a:off x="17364029" y="13617773"/>
            <a:ext cx="4919823" cy="1200329"/>
          </a:xfrm>
          <a:prstGeom prst="rect">
            <a:avLst/>
          </a:prstGeom>
          <a:noFill/>
        </p:spPr>
        <p:txBody>
          <a:bodyPr wrap="square" rtlCol="0">
            <a:spAutoFit/>
          </a:bodyPr>
          <a:lstStyle/>
          <a:p>
            <a:pPr marL="457200" indent="-457200">
              <a:buFont typeface="Arial" panose="020B0604020202020204" pitchFamily="34" charset="0"/>
              <a:buChar char="•"/>
            </a:pPr>
            <a:r>
              <a:rPr lang="en-GB" sz="2400" b="0" i="0" u="none" strike="noStrike" dirty="0">
                <a:solidFill>
                  <a:srgbClr val="000000"/>
                </a:solidFill>
                <a:effectLst/>
              </a:rPr>
              <a:t>number formatting, and </a:t>
            </a:r>
            <a:r>
              <a:rPr lang="en-GB" sz="2400" b="1" i="0" u="none" strike="noStrike" dirty="0">
                <a:solidFill>
                  <a:schemeClr val="accent6">
                    <a:lumMod val="50000"/>
                  </a:schemeClr>
                </a:solidFill>
                <a:effectLst/>
              </a:rPr>
              <a:t>label encoding </a:t>
            </a:r>
            <a:r>
              <a:rPr lang="en-GB" sz="2400" b="0" i="0" u="none" strike="noStrike" dirty="0">
                <a:solidFill>
                  <a:srgbClr val="000000"/>
                </a:solidFill>
                <a:effectLst/>
              </a:rPr>
              <a:t>categorical variables, </a:t>
            </a:r>
          </a:p>
          <a:p>
            <a:endParaRPr lang="en-GB" sz="2400" b="0" i="0" u="none" strike="noStrike" dirty="0">
              <a:solidFill>
                <a:srgbClr val="000000"/>
              </a:solidFill>
              <a:effectLst/>
            </a:endParaRPr>
          </a:p>
        </p:txBody>
      </p:sp>
      <p:sp>
        <p:nvSpPr>
          <p:cNvPr id="1035" name="TextBox 1034">
            <a:extLst>
              <a:ext uri="{FF2B5EF4-FFF2-40B4-BE49-F238E27FC236}">
                <a16:creationId xmlns:a16="http://schemas.microsoft.com/office/drawing/2014/main" id="{85DDFD4D-5BF7-BBCB-EEF5-53590266DDF1}"/>
              </a:ext>
            </a:extLst>
          </p:cNvPr>
          <p:cNvSpPr txBox="1"/>
          <p:nvPr/>
        </p:nvSpPr>
        <p:spPr>
          <a:xfrm>
            <a:off x="1023355" y="8886828"/>
            <a:ext cx="11913146" cy="830997"/>
          </a:xfrm>
          <a:prstGeom prst="rect">
            <a:avLst/>
          </a:prstGeom>
          <a:noFill/>
        </p:spPr>
        <p:txBody>
          <a:bodyPr wrap="square" rtlCol="0">
            <a:spAutoFit/>
          </a:bodyPr>
          <a:lstStyle/>
          <a:p>
            <a:r>
              <a:rPr lang="en-GB" sz="2400" b="0" i="0" u="none" strike="noStrike" dirty="0">
                <a:solidFill>
                  <a:srgbClr val="000000"/>
                </a:solidFill>
                <a:effectLst/>
              </a:rPr>
              <a:t>This initial phase focuses on understanding the project objectives and requirements from a business perspective.</a:t>
            </a:r>
            <a:endParaRPr lang="en-GB" sz="2400" dirty="0">
              <a:solidFill>
                <a:srgbClr val="000000"/>
              </a:solidFill>
            </a:endParaRPr>
          </a:p>
        </p:txBody>
      </p:sp>
      <p:sp>
        <p:nvSpPr>
          <p:cNvPr id="1056" name="Google Shape;69;p13">
            <a:extLst>
              <a:ext uri="{FF2B5EF4-FFF2-40B4-BE49-F238E27FC236}">
                <a16:creationId xmlns:a16="http://schemas.microsoft.com/office/drawing/2014/main" id="{D94F2FB9-6248-D466-F548-2E4D1178E130}"/>
              </a:ext>
            </a:extLst>
          </p:cNvPr>
          <p:cNvSpPr txBox="1"/>
          <p:nvPr/>
        </p:nvSpPr>
        <p:spPr>
          <a:xfrm>
            <a:off x="13647607" y="11615404"/>
            <a:ext cx="1879652" cy="1082364"/>
          </a:xfrm>
          <a:prstGeom prst="rect">
            <a:avLst/>
          </a:prstGeom>
          <a:noFill/>
          <a:ln>
            <a:noFill/>
          </a:ln>
        </p:spPr>
        <p:txBody>
          <a:bodyPr spcFirstLastPara="1" wrap="square" lIns="91425" tIns="91425" rIns="91425" bIns="91425" anchor="t" anchorCtr="0">
            <a:noAutofit/>
          </a:bodyPr>
          <a:lstStyle/>
          <a:p>
            <a:pPr>
              <a:buSzPts val="1100"/>
            </a:pPr>
            <a:r>
              <a:rPr lang="en-GB" sz="2800" b="1" dirty="0">
                <a:solidFill>
                  <a:schemeClr val="tx1">
                    <a:lumMod val="95000"/>
                    <a:lumOff val="5000"/>
                  </a:schemeClr>
                </a:solidFill>
                <a:latin typeface="Droid Serif"/>
                <a:sym typeface="Droid Serif"/>
              </a:rPr>
              <a:t>CRISP-DM</a:t>
            </a:r>
          </a:p>
          <a:p>
            <a:pPr algn="ctr">
              <a:buSzPts val="1100"/>
            </a:pPr>
            <a:r>
              <a:rPr lang="en-GB" sz="2800" b="1" dirty="0">
                <a:solidFill>
                  <a:schemeClr val="tx1">
                    <a:lumMod val="95000"/>
                    <a:lumOff val="5000"/>
                  </a:schemeClr>
                </a:solidFill>
                <a:latin typeface="Droid Serif"/>
                <a:sym typeface="Droid Serif"/>
              </a:rPr>
              <a:t>Lifecycle</a:t>
            </a:r>
            <a:endParaRPr lang="en-GB" sz="2800" dirty="0">
              <a:solidFill>
                <a:schemeClr val="tx1">
                  <a:lumMod val="95000"/>
                  <a:lumOff val="5000"/>
                </a:schemeClr>
              </a:solidFill>
              <a:latin typeface="Droid Serif"/>
              <a:sym typeface="Droid Serif"/>
            </a:endParaRPr>
          </a:p>
          <a:p>
            <a:endParaRPr lang="en-GB" sz="2400" dirty="0">
              <a:solidFill>
                <a:schemeClr val="bg2">
                  <a:lumMod val="75000"/>
                </a:schemeClr>
              </a:solidFill>
              <a:latin typeface="Droid Serif"/>
            </a:endParaRPr>
          </a:p>
        </p:txBody>
      </p:sp>
      <p:sp>
        <p:nvSpPr>
          <p:cNvPr id="1058" name="TextBox 1057">
            <a:extLst>
              <a:ext uri="{FF2B5EF4-FFF2-40B4-BE49-F238E27FC236}">
                <a16:creationId xmlns:a16="http://schemas.microsoft.com/office/drawing/2014/main" id="{7551D7D4-DDDB-5F9A-6E9D-12F3AAFEA4F4}"/>
              </a:ext>
            </a:extLst>
          </p:cNvPr>
          <p:cNvSpPr txBox="1"/>
          <p:nvPr/>
        </p:nvSpPr>
        <p:spPr>
          <a:xfrm>
            <a:off x="28835196" y="13473117"/>
            <a:ext cx="10859343" cy="461665"/>
          </a:xfrm>
          <a:prstGeom prst="rect">
            <a:avLst/>
          </a:prstGeom>
          <a:noFill/>
        </p:spPr>
        <p:txBody>
          <a:bodyPr wrap="square" rtlCol="0">
            <a:spAutoFit/>
          </a:bodyPr>
          <a:lstStyle/>
          <a:p>
            <a:pPr marL="342900" indent="-342900" algn="just">
              <a:buFont typeface="Arial" panose="020B0604020202020204" pitchFamily="34" charset="0"/>
              <a:buChar char="•"/>
            </a:pPr>
            <a:r>
              <a:rPr lang="en-GB" sz="2400" dirty="0"/>
              <a:t>Promisingly, the learning curves suggest further improvements with more data. </a:t>
            </a:r>
            <a:endParaRPr lang="en-IE" sz="2400" dirty="0"/>
          </a:p>
        </p:txBody>
      </p:sp>
      <p:sp>
        <p:nvSpPr>
          <p:cNvPr id="1068" name="TextBox 1067">
            <a:extLst>
              <a:ext uri="{FF2B5EF4-FFF2-40B4-BE49-F238E27FC236}">
                <a16:creationId xmlns:a16="http://schemas.microsoft.com/office/drawing/2014/main" id="{E01F6CE4-8D23-D43D-3366-4BC3377FBBD5}"/>
              </a:ext>
            </a:extLst>
          </p:cNvPr>
          <p:cNvSpPr txBox="1"/>
          <p:nvPr/>
        </p:nvSpPr>
        <p:spPr>
          <a:xfrm>
            <a:off x="11174103" y="15474396"/>
            <a:ext cx="2217093" cy="400110"/>
          </a:xfrm>
          <a:prstGeom prst="rect">
            <a:avLst/>
          </a:prstGeom>
          <a:noFill/>
        </p:spPr>
        <p:txBody>
          <a:bodyPr wrap="square" rtlCol="0">
            <a:spAutoFit/>
          </a:bodyPr>
          <a:lstStyle/>
          <a:p>
            <a:r>
              <a:rPr lang="en-GB" sz="2000" b="0" i="0" u="none" strike="noStrike" dirty="0">
                <a:solidFill>
                  <a:srgbClr val="000000"/>
                </a:solidFill>
                <a:effectLst/>
                <a:latin typeface="Daytona" panose="020B0604030500040204" pitchFamily="34" charset="0"/>
              </a:rPr>
              <a:t>Merged Dataset</a:t>
            </a:r>
            <a:endParaRPr lang="en-IE" sz="2000" dirty="0">
              <a:latin typeface="Daytona" panose="020B0604030500040204" pitchFamily="34" charset="0"/>
            </a:endParaRPr>
          </a:p>
        </p:txBody>
      </p:sp>
      <p:sp>
        <p:nvSpPr>
          <p:cNvPr id="1057" name="TextBox 1056">
            <a:extLst>
              <a:ext uri="{FF2B5EF4-FFF2-40B4-BE49-F238E27FC236}">
                <a16:creationId xmlns:a16="http://schemas.microsoft.com/office/drawing/2014/main" id="{8F6641B5-F5E7-20C5-8B92-46CA4C80C3CC}"/>
              </a:ext>
            </a:extLst>
          </p:cNvPr>
          <p:cNvSpPr txBox="1"/>
          <p:nvPr/>
        </p:nvSpPr>
        <p:spPr>
          <a:xfrm>
            <a:off x="28835196" y="10129575"/>
            <a:ext cx="6723894" cy="3416320"/>
          </a:xfrm>
          <a:prstGeom prst="rect">
            <a:avLst/>
          </a:prstGeom>
          <a:noFill/>
        </p:spPr>
        <p:txBody>
          <a:bodyPr wrap="square" rtlCol="0">
            <a:spAutoFit/>
          </a:bodyPr>
          <a:lstStyle/>
          <a:p>
            <a:pPr marL="342900" indent="-342900" algn="just">
              <a:buFont typeface="Arial" panose="020B0604020202020204" pitchFamily="34" charset="0"/>
              <a:buChar char="•"/>
            </a:pPr>
            <a:r>
              <a:rPr lang="en-GB" sz="2400" b="0" i="0" u="none" strike="noStrike" dirty="0">
                <a:solidFill>
                  <a:srgbClr val="000000"/>
                </a:solidFill>
                <a:effectLst/>
              </a:rPr>
              <a:t>From the residuals plot we find that the model appears to predict well for lower market values, densely located around the origin. </a:t>
            </a:r>
          </a:p>
          <a:p>
            <a:pPr marL="342900" indent="-342900" algn="just">
              <a:buFont typeface="Arial" panose="020B0604020202020204" pitchFamily="34" charset="0"/>
              <a:buChar char="•"/>
            </a:pPr>
            <a:r>
              <a:rPr lang="en-IE" sz="2400" dirty="0"/>
              <a:t>Promisingly, there appears to be a </a:t>
            </a:r>
            <a:r>
              <a:rPr lang="en-GB" sz="2400" dirty="0"/>
              <a:t>normal distribution of error predictions about the origin line.</a:t>
            </a:r>
          </a:p>
          <a:p>
            <a:pPr marL="342900" indent="-342900" algn="just">
              <a:buFont typeface="Arial" panose="020B0604020202020204" pitchFamily="34" charset="0"/>
              <a:buChar char="•"/>
            </a:pPr>
            <a:r>
              <a:rPr lang="en-GB" sz="2400" dirty="0"/>
              <a:t>The learning curves indicate an overfitting model, determinable by the lower test scores (purple line) relative to the high training scores.</a:t>
            </a:r>
          </a:p>
        </p:txBody>
      </p:sp>
      <p:sp>
        <p:nvSpPr>
          <p:cNvPr id="1071" name="TextBox 1070">
            <a:extLst>
              <a:ext uri="{FF2B5EF4-FFF2-40B4-BE49-F238E27FC236}">
                <a16:creationId xmlns:a16="http://schemas.microsoft.com/office/drawing/2014/main" id="{AF3507BB-5727-2A87-D2AD-4506A351DBC1}"/>
              </a:ext>
            </a:extLst>
          </p:cNvPr>
          <p:cNvSpPr txBox="1"/>
          <p:nvPr/>
        </p:nvSpPr>
        <p:spPr>
          <a:xfrm>
            <a:off x="28832843" y="27006472"/>
            <a:ext cx="12575471" cy="461665"/>
          </a:xfrm>
          <a:prstGeom prst="rect">
            <a:avLst/>
          </a:prstGeom>
          <a:noFill/>
        </p:spPr>
        <p:txBody>
          <a:bodyPr wrap="square" rtlCol="0">
            <a:spAutoFit/>
          </a:bodyPr>
          <a:lstStyle/>
          <a:p>
            <a:r>
              <a:rPr lang="en-GB" sz="2400" dirty="0">
                <a:solidFill>
                  <a:srgbClr val="000000"/>
                </a:solidFill>
              </a:rPr>
              <a:t>The exact degree of success may only be determined by domain experts and per application.</a:t>
            </a:r>
            <a:endParaRPr lang="en-GB" sz="2400" b="1" dirty="0">
              <a:solidFill>
                <a:schemeClr val="accent6">
                  <a:lumMod val="50000"/>
                </a:schemeClr>
              </a:solidFill>
            </a:endParaRPr>
          </a:p>
        </p:txBody>
      </p:sp>
      <p:pic>
        <p:nvPicPr>
          <p:cNvPr id="1075" name="Picture 1074">
            <a:extLst>
              <a:ext uri="{FF2B5EF4-FFF2-40B4-BE49-F238E27FC236}">
                <a16:creationId xmlns:a16="http://schemas.microsoft.com/office/drawing/2014/main" id="{5EE5BE6F-51AA-30D9-8D4A-DBA46BD678C2}"/>
              </a:ext>
            </a:extLst>
          </p:cNvPr>
          <p:cNvPicPr>
            <a:picLocks noChangeAspect="1"/>
          </p:cNvPicPr>
          <p:nvPr/>
        </p:nvPicPr>
        <p:blipFill>
          <a:blip r:embed="rId44"/>
          <a:stretch>
            <a:fillRect/>
          </a:stretch>
        </p:blipFill>
        <p:spPr>
          <a:xfrm>
            <a:off x="41232345" y="28161906"/>
            <a:ext cx="1316438" cy="1687630"/>
          </a:xfrm>
          <a:prstGeom prst="rect">
            <a:avLst/>
          </a:prstGeom>
        </p:spPr>
      </p:pic>
      <p:sp>
        <p:nvSpPr>
          <p:cNvPr id="1078" name="TextBox 1077">
            <a:extLst>
              <a:ext uri="{FF2B5EF4-FFF2-40B4-BE49-F238E27FC236}">
                <a16:creationId xmlns:a16="http://schemas.microsoft.com/office/drawing/2014/main" id="{EADE797A-65DC-4427-301E-7DF5C04E2170}"/>
              </a:ext>
            </a:extLst>
          </p:cNvPr>
          <p:cNvSpPr txBox="1"/>
          <p:nvPr/>
        </p:nvSpPr>
        <p:spPr>
          <a:xfrm>
            <a:off x="28835196" y="26068917"/>
            <a:ext cx="12575471" cy="830997"/>
          </a:xfrm>
          <a:prstGeom prst="rect">
            <a:avLst/>
          </a:prstGeom>
          <a:noFill/>
        </p:spPr>
        <p:txBody>
          <a:bodyPr wrap="square" rtlCol="0">
            <a:spAutoFit/>
          </a:bodyPr>
          <a:lstStyle/>
          <a:p>
            <a:r>
              <a:rPr lang="en-GB" sz="2400" dirty="0">
                <a:solidFill>
                  <a:srgbClr val="000000"/>
                </a:solidFill>
              </a:rPr>
              <a:t>At the end of the process, the results are positive but </a:t>
            </a:r>
          </a:p>
          <a:p>
            <a:r>
              <a:rPr lang="en-GB" sz="2400" dirty="0">
                <a:solidFill>
                  <a:srgbClr val="000000"/>
                </a:solidFill>
              </a:rPr>
              <a:t>the project still provides plenty of scope for improvement. </a:t>
            </a:r>
            <a:endParaRPr lang="en-IE" sz="3600" dirty="0"/>
          </a:p>
        </p:txBody>
      </p:sp>
      <p:sp>
        <p:nvSpPr>
          <p:cNvPr id="19" name="Google Shape;63;p13">
            <a:extLst>
              <a:ext uri="{FF2B5EF4-FFF2-40B4-BE49-F238E27FC236}">
                <a16:creationId xmlns:a16="http://schemas.microsoft.com/office/drawing/2014/main" id="{649AFC5D-BC0C-BE20-CF1F-0A14B8EEE7D1}"/>
              </a:ext>
            </a:extLst>
          </p:cNvPr>
          <p:cNvSpPr txBox="1"/>
          <p:nvPr/>
        </p:nvSpPr>
        <p:spPr>
          <a:xfrm>
            <a:off x="28857725" y="22400292"/>
            <a:ext cx="4488901" cy="114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IE" sz="6000" dirty="0">
                <a:solidFill>
                  <a:schemeClr val="tx1"/>
                </a:solidFill>
                <a:latin typeface="Oswald"/>
                <a:ea typeface="Oswald"/>
                <a:cs typeface="Oswald"/>
                <a:sym typeface="Oswald"/>
              </a:rPr>
              <a:t>Conclusion</a:t>
            </a:r>
            <a:endParaRPr lang="en-US" sz="6000" dirty="0">
              <a:solidFill>
                <a:schemeClr val="tx1"/>
              </a:solidFill>
              <a:latin typeface="Oswald"/>
              <a:ea typeface="Oswald"/>
              <a:cs typeface="Oswald"/>
            </a:endParaRPr>
          </a:p>
          <a:p>
            <a:pPr marL="0" lvl="0" indent="0" algn="l" rtl="0">
              <a:spcBef>
                <a:spcPts val="0"/>
              </a:spcBef>
              <a:spcAft>
                <a:spcPts val="0"/>
              </a:spcAft>
              <a:buNone/>
            </a:pPr>
            <a:endParaRPr dirty="0">
              <a:latin typeface="Oswald"/>
              <a:ea typeface="Oswald"/>
              <a:cs typeface="Oswald"/>
              <a:sym typeface="Oswald"/>
            </a:endParaRPr>
          </a:p>
        </p:txBody>
      </p:sp>
      <p:sp>
        <p:nvSpPr>
          <p:cNvPr id="1079" name="TextBox 1078">
            <a:extLst>
              <a:ext uri="{FF2B5EF4-FFF2-40B4-BE49-F238E27FC236}">
                <a16:creationId xmlns:a16="http://schemas.microsoft.com/office/drawing/2014/main" id="{5B094866-03D9-2DE5-9074-DCCC27981C1D}"/>
              </a:ext>
            </a:extLst>
          </p:cNvPr>
          <p:cNvSpPr txBox="1"/>
          <p:nvPr/>
        </p:nvSpPr>
        <p:spPr>
          <a:xfrm>
            <a:off x="25927216" y="28304757"/>
            <a:ext cx="12756984" cy="1477328"/>
          </a:xfrm>
          <a:prstGeom prst="rect">
            <a:avLst/>
          </a:prstGeom>
          <a:noFill/>
        </p:spPr>
        <p:txBody>
          <a:bodyPr wrap="square" rtlCol="0">
            <a:spAutoFit/>
          </a:bodyPr>
          <a:lstStyle/>
          <a:p>
            <a:r>
              <a:rPr lang="en-GB" sz="1800" b="0" i="0" u="none" strike="noStrike" dirty="0">
                <a:solidFill>
                  <a:srgbClr val="000000"/>
                </a:solidFill>
                <a:effectLst/>
              </a:rPr>
              <a:t>Wirth, R. and </a:t>
            </a:r>
            <a:r>
              <a:rPr lang="en-GB" sz="1800" b="0" i="0" u="none" strike="noStrike" dirty="0" err="1">
                <a:solidFill>
                  <a:srgbClr val="000000"/>
                </a:solidFill>
                <a:effectLst/>
              </a:rPr>
              <a:t>Hipp</a:t>
            </a:r>
            <a:r>
              <a:rPr lang="en-GB" sz="1800" b="0" i="0" u="none" strike="noStrike" dirty="0">
                <a:solidFill>
                  <a:srgbClr val="000000"/>
                </a:solidFill>
                <a:effectLst/>
              </a:rPr>
              <a:t>, J. (2000). CRISP-DM: Towards a Standard Process Model for Data Mining . Proceedings of the 4th international conference on the practical applications of knowledge discovery and data mining, (Vol. 1, pp. 29-39).</a:t>
            </a:r>
          </a:p>
          <a:p>
            <a:r>
              <a:rPr lang="en-GB" sz="1800" b="0" i="0" u="none" strike="noStrike" dirty="0">
                <a:solidFill>
                  <a:srgbClr val="000000"/>
                </a:solidFill>
                <a:effectLst/>
              </a:rPr>
              <a:t>Müller, A.C. and Guido, S. (2017). Introduction to machine learning with Python : a guide for data scientists. Beijing: </a:t>
            </a:r>
            <a:r>
              <a:rPr lang="en-GB" sz="1800" b="0" i="0" u="none" strike="noStrike" dirty="0" err="1">
                <a:solidFill>
                  <a:srgbClr val="000000"/>
                </a:solidFill>
                <a:effectLst/>
              </a:rPr>
              <a:t>O’reilly</a:t>
            </a:r>
            <a:r>
              <a:rPr lang="en-GB" sz="1800" b="0" i="0" u="none" strike="noStrike" dirty="0">
                <a:solidFill>
                  <a:srgbClr val="000000"/>
                </a:solidFill>
                <a:effectLst/>
              </a:rPr>
              <a:t>.</a:t>
            </a:r>
          </a:p>
          <a:p>
            <a:pPr rtl="0">
              <a:spcBef>
                <a:spcPts val="0"/>
              </a:spcBef>
              <a:spcAft>
                <a:spcPts val="0"/>
              </a:spcAft>
            </a:pPr>
            <a:r>
              <a:rPr lang="en-GB" sz="1800" b="0" i="0" u="none" strike="noStrike" dirty="0">
                <a:solidFill>
                  <a:srgbClr val="000000"/>
                </a:solidFill>
                <a:effectLst/>
              </a:rPr>
              <a:t>Technology, T. (2023). Light GBM Light and Powerful Gradient Boost Algorithm. [online] Medium. </a:t>
            </a:r>
            <a:endParaRPr lang="en-GB" sz="3600" b="0" dirty="0">
              <a:effectLst/>
            </a:endParaRPr>
          </a:p>
          <a:p>
            <a:r>
              <a:rPr lang="en-GB" sz="1800" b="0" i="0" u="none" strike="noStrike" dirty="0">
                <a:solidFill>
                  <a:srgbClr val="000000"/>
                </a:solidFill>
                <a:effectLst/>
              </a:rPr>
              <a:t>Available at: </a:t>
            </a:r>
            <a:r>
              <a:rPr lang="en-GB" sz="1800" b="0" i="0" u="sng" strike="noStrike" dirty="0">
                <a:solidFill>
                  <a:srgbClr val="1155CC"/>
                </a:solidFill>
                <a:effectLst/>
                <a:hlinkClick r:id="rId45"/>
              </a:rPr>
              <a:t>https://medium.com/@turkishtechnology/light-gbm-light-and-powerful-gradient-boost-algorithm-eaa1e804eca8</a:t>
            </a:r>
            <a:r>
              <a:rPr lang="en-GB" sz="1800" b="0" i="0" u="none" strike="noStrike" dirty="0">
                <a:solidFill>
                  <a:srgbClr val="000000"/>
                </a:solidFill>
                <a:effectLst/>
                <a:latin typeface="Times New Roman" panose="02020603050405020304" pitchFamily="18" charset="0"/>
              </a:rPr>
              <a:t>. </a:t>
            </a:r>
            <a:endParaRPr lang="en-IE" sz="3600" dirty="0"/>
          </a:p>
        </p:txBody>
      </p:sp>
    </p:spTree>
    <p:extLst>
      <p:ext uri="{BB962C8B-B14F-4D97-AF65-F5344CB8AC3E}">
        <p14:creationId xmlns:p14="http://schemas.microsoft.com/office/powerpoint/2010/main" val="1942869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alpha val="98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4" name="Picture 23" descr="A football field with white lines&#10;&#10;Description automatically generated">
            <a:extLst>
              <a:ext uri="{FF2B5EF4-FFF2-40B4-BE49-F238E27FC236}">
                <a16:creationId xmlns:a16="http://schemas.microsoft.com/office/drawing/2014/main" id="{DADC9506-4CEB-A1A1-DD25-557C2B002256}"/>
              </a:ext>
            </a:extLst>
          </p:cNvPr>
          <p:cNvPicPr>
            <a:picLocks noChangeAspect="1"/>
          </p:cNvPicPr>
          <p:nvPr/>
        </p:nvPicPr>
        <p:blipFill rotWithShape="1">
          <a:blip r:embed="rId2">
            <a:extLst>
              <a:ext uri="{28A0092B-C50C-407E-A947-70E740481C1C}">
                <a14:useLocalDpi xmlns:a14="http://schemas.microsoft.com/office/drawing/2010/main" val="0"/>
              </a:ext>
            </a:extLst>
          </a:blip>
          <a:srcRect l="2363" t="95836" r="2686" b="28"/>
          <a:stretch/>
        </p:blipFill>
        <p:spPr>
          <a:xfrm>
            <a:off x="-409" y="0"/>
            <a:ext cx="42804171" cy="3280948"/>
          </a:xfrm>
          <a:prstGeom prst="rect">
            <a:avLst/>
          </a:prstGeom>
        </p:spPr>
      </p:pic>
      <p:pic>
        <p:nvPicPr>
          <p:cNvPr id="18" name="Picture 17" descr="A football field with white lines&#10;&#10;Description automatically generated">
            <a:extLst>
              <a:ext uri="{FF2B5EF4-FFF2-40B4-BE49-F238E27FC236}">
                <a16:creationId xmlns:a16="http://schemas.microsoft.com/office/drawing/2014/main" id="{AFE6FD68-51FC-6A35-9CDC-E254F966F5F4}"/>
              </a:ext>
            </a:extLst>
          </p:cNvPr>
          <p:cNvPicPr>
            <a:picLocks noChangeAspect="1"/>
          </p:cNvPicPr>
          <p:nvPr/>
        </p:nvPicPr>
        <p:blipFill rotWithShape="1">
          <a:blip r:embed="rId2">
            <a:extLst>
              <a:ext uri="{28A0092B-C50C-407E-A947-70E740481C1C}">
                <a14:useLocalDpi xmlns:a14="http://schemas.microsoft.com/office/drawing/2010/main" val="0"/>
              </a:ext>
            </a:extLst>
          </a:blip>
          <a:srcRect l="2363" t="3226" r="2686" b="28"/>
          <a:stretch/>
        </p:blipFill>
        <p:spPr>
          <a:xfrm>
            <a:off x="-408" y="3280947"/>
            <a:ext cx="42804171" cy="25746389"/>
          </a:xfrm>
          <a:prstGeom prst="rect">
            <a:avLst/>
          </a:prstGeom>
        </p:spPr>
      </p:pic>
      <p:sp>
        <p:nvSpPr>
          <p:cNvPr id="21" name="Google Shape;58;p13">
            <a:extLst>
              <a:ext uri="{FF2B5EF4-FFF2-40B4-BE49-F238E27FC236}">
                <a16:creationId xmlns:a16="http://schemas.microsoft.com/office/drawing/2014/main" id="{433F6F88-0DB7-CA12-47C3-08C6E5940781}"/>
              </a:ext>
            </a:extLst>
          </p:cNvPr>
          <p:cNvSpPr/>
          <p:nvPr/>
        </p:nvSpPr>
        <p:spPr>
          <a:xfrm>
            <a:off x="700392" y="3901153"/>
            <a:ext cx="13789664" cy="23686490"/>
          </a:xfrm>
          <a:prstGeom prst="rect">
            <a:avLst/>
          </a:prstGeom>
          <a:solidFill>
            <a:srgbClr val="FFFFFF">
              <a:alpha val="96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5" name="Picture 24" descr="A football field with white lines&#10;&#10;Description automatically generated">
            <a:extLst>
              <a:ext uri="{FF2B5EF4-FFF2-40B4-BE49-F238E27FC236}">
                <a16:creationId xmlns:a16="http://schemas.microsoft.com/office/drawing/2014/main" id="{6E34D72E-A336-CA7C-D6F2-75C2FE1896C8}"/>
              </a:ext>
            </a:extLst>
          </p:cNvPr>
          <p:cNvPicPr>
            <a:picLocks noChangeAspect="1"/>
          </p:cNvPicPr>
          <p:nvPr/>
        </p:nvPicPr>
        <p:blipFill rotWithShape="1">
          <a:blip r:embed="rId2">
            <a:extLst>
              <a:ext uri="{28A0092B-C50C-407E-A947-70E740481C1C}">
                <a14:useLocalDpi xmlns:a14="http://schemas.microsoft.com/office/drawing/2010/main" val="0"/>
              </a:ext>
            </a:extLst>
          </a:blip>
          <a:srcRect l="2363" t="95836" r="2686" b="28"/>
          <a:stretch/>
        </p:blipFill>
        <p:spPr>
          <a:xfrm>
            <a:off x="0" y="28282485"/>
            <a:ext cx="42804171" cy="1992727"/>
          </a:xfrm>
          <a:prstGeom prst="rect">
            <a:avLst/>
          </a:prstGeom>
        </p:spPr>
      </p:pic>
      <p:sp>
        <p:nvSpPr>
          <p:cNvPr id="32" name="Google Shape;56;p13">
            <a:extLst>
              <a:ext uri="{FF2B5EF4-FFF2-40B4-BE49-F238E27FC236}">
                <a16:creationId xmlns:a16="http://schemas.microsoft.com/office/drawing/2014/main" id="{8C0A5E85-5437-7A51-0EA3-42F6F71D76B3}"/>
              </a:ext>
            </a:extLst>
          </p:cNvPr>
          <p:cNvSpPr/>
          <p:nvPr/>
        </p:nvSpPr>
        <p:spPr>
          <a:xfrm>
            <a:off x="369651" y="28160328"/>
            <a:ext cx="42179132" cy="1703587"/>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8;p13">
            <a:extLst>
              <a:ext uri="{FF2B5EF4-FFF2-40B4-BE49-F238E27FC236}">
                <a16:creationId xmlns:a16="http://schemas.microsoft.com/office/drawing/2014/main" id="{228A99CE-3568-28D2-FE85-F6D3E64E644B}"/>
              </a:ext>
            </a:extLst>
          </p:cNvPr>
          <p:cNvSpPr/>
          <p:nvPr/>
        </p:nvSpPr>
        <p:spPr>
          <a:xfrm>
            <a:off x="14749254" y="3950482"/>
            <a:ext cx="13519115" cy="23686490"/>
          </a:xfrm>
          <a:prstGeom prst="rect">
            <a:avLst/>
          </a:prstGeom>
          <a:solidFill>
            <a:srgbClr val="FFFFFF">
              <a:alpha val="96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8;p13">
            <a:extLst>
              <a:ext uri="{FF2B5EF4-FFF2-40B4-BE49-F238E27FC236}">
                <a16:creationId xmlns:a16="http://schemas.microsoft.com/office/drawing/2014/main" id="{4BD3FD3C-2102-F367-B50F-ED8D7A64F6FA}"/>
              </a:ext>
            </a:extLst>
          </p:cNvPr>
          <p:cNvSpPr/>
          <p:nvPr/>
        </p:nvSpPr>
        <p:spPr>
          <a:xfrm>
            <a:off x="28527567" y="3950482"/>
            <a:ext cx="13696544" cy="23686490"/>
          </a:xfrm>
          <a:prstGeom prst="rect">
            <a:avLst/>
          </a:prstGeom>
          <a:solidFill>
            <a:srgbClr val="FFFFFF">
              <a:alpha val="96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 name="Imagen 6">
            <a:extLst>
              <a:ext uri="{FF2B5EF4-FFF2-40B4-BE49-F238E27FC236}">
                <a16:creationId xmlns:a16="http://schemas.microsoft.com/office/drawing/2014/main" id="{1484EFE3-D3E4-7F8C-0EDD-22229B75E364}"/>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7000"/>
                    </a14:imgEffect>
                  </a14:imgLayer>
                </a14:imgProps>
              </a:ext>
            </a:extLst>
          </a:blip>
          <a:srcRect l="8832" t="19974" r="11128" b="20985"/>
          <a:stretch/>
        </p:blipFill>
        <p:spPr>
          <a:xfrm>
            <a:off x="627820" y="809852"/>
            <a:ext cx="7927294" cy="2059798"/>
          </a:xfrm>
          <a:prstGeom prst="rect">
            <a:avLst/>
          </a:prstGeom>
        </p:spPr>
      </p:pic>
      <p:sp>
        <p:nvSpPr>
          <p:cNvPr id="37" name="Google Shape;60;p13">
            <a:extLst>
              <a:ext uri="{FF2B5EF4-FFF2-40B4-BE49-F238E27FC236}">
                <a16:creationId xmlns:a16="http://schemas.microsoft.com/office/drawing/2014/main" id="{AF76AA71-0721-6E60-0F84-C32F8D8DFD9D}"/>
              </a:ext>
            </a:extLst>
          </p:cNvPr>
          <p:cNvSpPr txBox="1"/>
          <p:nvPr/>
        </p:nvSpPr>
        <p:spPr>
          <a:xfrm>
            <a:off x="5456937" y="432436"/>
            <a:ext cx="32217964" cy="2848511"/>
          </a:xfrm>
          <a:prstGeom prst="rect">
            <a:avLst/>
          </a:prstGeom>
          <a:noFill/>
          <a:ln>
            <a:noFill/>
          </a:ln>
        </p:spPr>
        <p:txBody>
          <a:bodyPr spcFirstLastPara="1" wrap="square" lIns="91425" tIns="91425" rIns="91425" bIns="91425" anchor="t" anchorCtr="0">
            <a:noAutofit/>
          </a:bodyPr>
          <a:lstStyle/>
          <a:p>
            <a:pPr algn="ctr" rtl="0">
              <a:spcBef>
                <a:spcPts val="2000"/>
              </a:spcBef>
              <a:spcAft>
                <a:spcPts val="600"/>
              </a:spcAft>
            </a:pPr>
            <a:r>
              <a:rPr lang="en-GB" sz="7200" i="0" u="none" strike="noStrike" dirty="0">
                <a:solidFill>
                  <a:schemeClr val="bg1"/>
                </a:solidFill>
                <a:effectLst/>
                <a:latin typeface="Oswald" panose="00000500000000000000" pitchFamily="2" charset="0"/>
              </a:rPr>
              <a:t>Leveraging Machine Learning and Data Science for Competitive Advantage:</a:t>
            </a:r>
            <a:br>
              <a:rPr lang="en-GB" sz="7200" dirty="0">
                <a:solidFill>
                  <a:schemeClr val="bg1"/>
                </a:solidFill>
                <a:effectLst/>
                <a:latin typeface="Oswald" panose="00000500000000000000" pitchFamily="2" charset="0"/>
              </a:rPr>
            </a:br>
            <a:r>
              <a:rPr lang="en-GB" sz="7200" i="0" u="none" strike="noStrike" dirty="0">
                <a:solidFill>
                  <a:schemeClr val="bg1"/>
                </a:solidFill>
                <a:effectLst/>
                <a:latin typeface="Oswald" panose="00000500000000000000" pitchFamily="2" charset="0"/>
              </a:rPr>
              <a:t>Estimating Football Player Market Values</a:t>
            </a:r>
            <a:endParaRPr lang="en-GB" sz="7200" dirty="0">
              <a:solidFill>
                <a:schemeClr val="bg1"/>
              </a:solidFill>
              <a:effectLst/>
              <a:latin typeface="Oswald" panose="00000500000000000000" pitchFamily="2" charset="0"/>
            </a:endParaRPr>
          </a:p>
          <a:p>
            <a:br>
              <a:rPr lang="en-GB" sz="6600" dirty="0">
                <a:latin typeface="Oswald" panose="00000500000000000000" pitchFamily="2" charset="0"/>
              </a:rPr>
            </a:br>
            <a:endParaRPr lang="en-US" sz="6600" dirty="0">
              <a:solidFill>
                <a:srgbClr val="FFFFFF"/>
              </a:solidFill>
              <a:latin typeface="Oswald" panose="00000500000000000000" pitchFamily="2" charset="0"/>
              <a:ea typeface="Oswald"/>
              <a:cs typeface="Oswald"/>
            </a:endParaRPr>
          </a:p>
        </p:txBody>
      </p:sp>
      <p:sp>
        <p:nvSpPr>
          <p:cNvPr id="38" name="Google Shape;61;p13">
            <a:extLst>
              <a:ext uri="{FF2B5EF4-FFF2-40B4-BE49-F238E27FC236}">
                <a16:creationId xmlns:a16="http://schemas.microsoft.com/office/drawing/2014/main" id="{995E9707-21EB-F5CF-A58E-04E7A241459A}"/>
              </a:ext>
            </a:extLst>
          </p:cNvPr>
          <p:cNvSpPr txBox="1"/>
          <p:nvPr/>
        </p:nvSpPr>
        <p:spPr>
          <a:xfrm>
            <a:off x="25631679" y="2811328"/>
            <a:ext cx="8980842" cy="1511923"/>
          </a:xfrm>
          <a:prstGeom prst="rect">
            <a:avLst/>
          </a:prstGeom>
          <a:noFill/>
          <a:ln>
            <a:noFill/>
          </a:ln>
        </p:spPr>
        <p:txBody>
          <a:bodyPr spcFirstLastPara="1" wrap="square" lIns="91425" tIns="91425" rIns="91425" bIns="91425" anchor="t" anchorCtr="0">
            <a:noAutofit/>
          </a:bodyPr>
          <a:lstStyle/>
          <a:p>
            <a:pPr>
              <a:lnSpc>
                <a:spcPct val="115000"/>
              </a:lnSpc>
            </a:pPr>
            <a:r>
              <a:rPr lang="en" sz="3600" dirty="0">
                <a:latin typeface="Droid Serif"/>
                <a:ea typeface="Droid Serif"/>
                <a:cs typeface="Droid Serif"/>
                <a:sym typeface="Droid Serif"/>
              </a:rPr>
              <a:t>Author:  </a:t>
            </a:r>
            <a:r>
              <a:rPr lang="en" sz="3600" dirty="0">
                <a:solidFill>
                  <a:srgbClr val="F3BE29"/>
                </a:solidFill>
                <a:latin typeface="Droid Serif"/>
                <a:ea typeface="Droid Serif"/>
                <a:cs typeface="Droid Serif"/>
                <a:sym typeface="Droid Serif"/>
              </a:rPr>
              <a:t>Kavi Patak     </a:t>
            </a:r>
            <a:r>
              <a:rPr lang="en" sz="3600" dirty="0">
                <a:latin typeface="Droid Serif"/>
                <a:ea typeface="Droid Serif"/>
                <a:cs typeface="Droid Serif"/>
                <a:sym typeface="Droid Serif"/>
              </a:rPr>
              <a:t>Supervisor:  </a:t>
            </a:r>
            <a:r>
              <a:rPr lang="en" sz="3600" dirty="0">
                <a:solidFill>
                  <a:srgbClr val="F3BE29"/>
                </a:solidFill>
                <a:latin typeface="Droid Serif"/>
                <a:ea typeface="Droid Serif"/>
                <a:cs typeface="Droid Serif"/>
                <a:sym typeface="Droid Serif"/>
              </a:rPr>
              <a:t>James Garza</a:t>
            </a:r>
          </a:p>
          <a:p>
            <a:pPr>
              <a:lnSpc>
                <a:spcPct val="115000"/>
              </a:lnSpc>
            </a:pPr>
            <a:endParaRPr lang="en-IE" sz="5000" dirty="0">
              <a:solidFill>
                <a:srgbClr val="F3BE29"/>
              </a:solidFill>
              <a:latin typeface="Droid Serif"/>
              <a:ea typeface="Droid Serif"/>
              <a:cs typeface="Droid Serif"/>
            </a:endParaRPr>
          </a:p>
          <a:p>
            <a:pPr marL="0" lvl="0" indent="0" algn="l" rtl="0">
              <a:lnSpc>
                <a:spcPct val="115000"/>
              </a:lnSpc>
              <a:spcBef>
                <a:spcPts val="0"/>
              </a:spcBef>
              <a:spcAft>
                <a:spcPts val="0"/>
              </a:spcAft>
              <a:buNone/>
            </a:pPr>
            <a:endParaRPr sz="8500" dirty="0">
              <a:solidFill>
                <a:srgbClr val="FFFFFF"/>
              </a:solidFill>
              <a:latin typeface="Oswald"/>
              <a:ea typeface="Oswald"/>
              <a:cs typeface="Oswald"/>
              <a:sym typeface="Oswald"/>
            </a:endParaRPr>
          </a:p>
          <a:p>
            <a:pPr marL="0" lvl="0" indent="0" algn="l" rtl="0">
              <a:spcBef>
                <a:spcPts val="0"/>
              </a:spcBef>
              <a:spcAft>
                <a:spcPts val="0"/>
              </a:spcAft>
              <a:buClr>
                <a:srgbClr val="000000"/>
              </a:buClr>
              <a:buSzPts val="1100"/>
              <a:buFont typeface="Arial"/>
              <a:buNone/>
            </a:pPr>
            <a:endParaRPr sz="9600" dirty="0">
              <a:latin typeface="Oswald"/>
              <a:ea typeface="Oswald"/>
              <a:cs typeface="Oswald"/>
              <a:sym typeface="Oswald"/>
            </a:endParaRPr>
          </a:p>
          <a:p>
            <a:pPr marL="0" lvl="0" indent="0" algn="l" rtl="0">
              <a:lnSpc>
                <a:spcPct val="115000"/>
              </a:lnSpc>
              <a:spcBef>
                <a:spcPts val="0"/>
              </a:spcBef>
              <a:spcAft>
                <a:spcPts val="0"/>
              </a:spcAft>
              <a:buNone/>
            </a:pPr>
            <a:endParaRPr sz="8500" dirty="0">
              <a:solidFill>
                <a:srgbClr val="FFFFFF"/>
              </a:solidFill>
              <a:latin typeface="Oswald"/>
              <a:ea typeface="Oswald"/>
              <a:cs typeface="Oswald"/>
              <a:sym typeface="Oswald"/>
            </a:endParaRPr>
          </a:p>
          <a:p>
            <a:pPr marL="0" lvl="0" indent="0" algn="l" rtl="0">
              <a:spcBef>
                <a:spcPts val="0"/>
              </a:spcBef>
              <a:spcAft>
                <a:spcPts val="0"/>
              </a:spcAft>
              <a:buNone/>
            </a:pPr>
            <a:endParaRPr sz="9600" dirty="0">
              <a:latin typeface="Oswald"/>
              <a:ea typeface="Oswald"/>
              <a:cs typeface="Oswald"/>
              <a:sym typeface="Oswald"/>
            </a:endParaRPr>
          </a:p>
        </p:txBody>
      </p:sp>
      <p:pic>
        <p:nvPicPr>
          <p:cNvPr id="41" name="Picture 40" descr="A graph of a football ball and a bag of money&#10;&#10;Description automatically generated">
            <a:extLst>
              <a:ext uri="{FF2B5EF4-FFF2-40B4-BE49-F238E27FC236}">
                <a16:creationId xmlns:a16="http://schemas.microsoft.com/office/drawing/2014/main" id="{1205CCA1-C2F7-9E38-A223-994CE167E034}"/>
              </a:ext>
            </a:extLst>
          </p:cNvPr>
          <p:cNvPicPr>
            <a:picLocks noChangeAspect="1"/>
          </p:cNvPicPr>
          <p:nvPr/>
        </p:nvPicPr>
        <p:blipFill rotWithShape="1">
          <a:blip r:embed="rId5">
            <a:alphaModFix/>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t="13030" b="13510"/>
          <a:stretch/>
        </p:blipFill>
        <p:spPr>
          <a:xfrm>
            <a:off x="35159330" y="326987"/>
            <a:ext cx="7064781" cy="3147434"/>
          </a:xfrm>
          <a:prstGeom prst="rect">
            <a:avLst/>
          </a:prstGeom>
        </p:spPr>
      </p:pic>
      <p:sp>
        <p:nvSpPr>
          <p:cNvPr id="43" name="Google Shape;56;p13">
            <a:extLst>
              <a:ext uri="{FF2B5EF4-FFF2-40B4-BE49-F238E27FC236}">
                <a16:creationId xmlns:a16="http://schemas.microsoft.com/office/drawing/2014/main" id="{3397235E-98AD-E2A2-BC73-F4E244588594}"/>
              </a:ext>
            </a:extLst>
          </p:cNvPr>
          <p:cNvSpPr/>
          <p:nvPr/>
        </p:nvSpPr>
        <p:spPr>
          <a:xfrm>
            <a:off x="35159330" y="3474422"/>
            <a:ext cx="7064781" cy="474269"/>
          </a:xfrm>
          <a:prstGeom prst="rect">
            <a:avLst/>
          </a:prstGeom>
          <a:solidFill>
            <a:srgbClr val="FFFFFF">
              <a:alpha val="9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 name="Picture 44" descr="A black and white image of a football ball&#10;&#10;Description automatically generated">
            <a:extLst>
              <a:ext uri="{FF2B5EF4-FFF2-40B4-BE49-F238E27FC236}">
                <a16:creationId xmlns:a16="http://schemas.microsoft.com/office/drawing/2014/main" id="{2B1723DE-CF16-B2C9-AF40-2526BD9109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25271" y="8380731"/>
            <a:ext cx="2910083" cy="2570570"/>
          </a:xfrm>
          <a:prstGeom prst="rect">
            <a:avLst/>
          </a:prstGeom>
        </p:spPr>
      </p:pic>
      <p:cxnSp>
        <p:nvCxnSpPr>
          <p:cNvPr id="49" name="Straight Connector 48">
            <a:extLst>
              <a:ext uri="{FF2B5EF4-FFF2-40B4-BE49-F238E27FC236}">
                <a16:creationId xmlns:a16="http://schemas.microsoft.com/office/drawing/2014/main" id="{5F311EC4-7A26-5250-6934-9034204F8200}"/>
              </a:ext>
            </a:extLst>
          </p:cNvPr>
          <p:cNvCxnSpPr>
            <a:cxnSpLocks/>
          </p:cNvCxnSpPr>
          <p:nvPr/>
        </p:nvCxnSpPr>
        <p:spPr>
          <a:xfrm>
            <a:off x="161586" y="30111720"/>
            <a:ext cx="42480590" cy="0"/>
          </a:xfrm>
          <a:prstGeom prst="line">
            <a:avLst/>
          </a:prstGeom>
          <a:ln w="44450">
            <a:solidFill>
              <a:srgbClr val="F3BE29"/>
            </a:solidFill>
          </a:ln>
        </p:spPr>
        <p:style>
          <a:lnRef idx="2">
            <a:schemeClr val="accent2"/>
          </a:lnRef>
          <a:fillRef idx="0">
            <a:schemeClr val="accent2"/>
          </a:fillRef>
          <a:effectRef idx="1">
            <a:schemeClr val="accent2"/>
          </a:effectRef>
          <a:fontRef idx="minor">
            <a:schemeClr val="tx1"/>
          </a:fontRef>
        </p:style>
      </p:cxnSp>
      <p:sp>
        <p:nvSpPr>
          <p:cNvPr id="58" name="Google Shape;63;p13">
            <a:extLst>
              <a:ext uri="{FF2B5EF4-FFF2-40B4-BE49-F238E27FC236}">
                <a16:creationId xmlns:a16="http://schemas.microsoft.com/office/drawing/2014/main" id="{1DF1977E-A4A1-7041-6399-D9691C97FDDB}"/>
              </a:ext>
            </a:extLst>
          </p:cNvPr>
          <p:cNvSpPr txBox="1"/>
          <p:nvPr/>
        </p:nvSpPr>
        <p:spPr>
          <a:xfrm>
            <a:off x="1044790" y="4068826"/>
            <a:ext cx="4488901" cy="114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6000" dirty="0">
                <a:solidFill>
                  <a:schemeClr val="tx1"/>
                </a:solidFill>
                <a:latin typeface="Oswald"/>
                <a:ea typeface="Oswald"/>
                <a:cs typeface="Oswald"/>
                <a:sym typeface="Oswald"/>
              </a:rPr>
              <a:t>Introduction</a:t>
            </a:r>
            <a:endParaRPr lang="en-US" sz="6000" dirty="0">
              <a:solidFill>
                <a:schemeClr val="tx1"/>
              </a:solidFill>
              <a:latin typeface="Oswald"/>
              <a:ea typeface="Oswald"/>
              <a:cs typeface="Oswald"/>
            </a:endParaRPr>
          </a:p>
          <a:p>
            <a:pPr marL="0" lvl="0" indent="0" algn="l" rtl="0">
              <a:spcBef>
                <a:spcPts val="0"/>
              </a:spcBef>
              <a:spcAft>
                <a:spcPts val="0"/>
              </a:spcAft>
              <a:buNone/>
            </a:pPr>
            <a:endParaRPr dirty="0">
              <a:latin typeface="Oswald"/>
              <a:ea typeface="Oswald"/>
              <a:cs typeface="Oswald"/>
              <a:sym typeface="Oswald"/>
            </a:endParaRPr>
          </a:p>
        </p:txBody>
      </p:sp>
      <p:sp>
        <p:nvSpPr>
          <p:cNvPr id="61" name="Google Shape;63;p13">
            <a:extLst>
              <a:ext uri="{FF2B5EF4-FFF2-40B4-BE49-F238E27FC236}">
                <a16:creationId xmlns:a16="http://schemas.microsoft.com/office/drawing/2014/main" id="{A5243D62-58FF-A0A7-B700-A8B702A13C47}"/>
              </a:ext>
            </a:extLst>
          </p:cNvPr>
          <p:cNvSpPr txBox="1"/>
          <p:nvPr/>
        </p:nvSpPr>
        <p:spPr>
          <a:xfrm>
            <a:off x="1027612" y="6894434"/>
            <a:ext cx="5642882" cy="114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IE" sz="6000" dirty="0">
                <a:solidFill>
                  <a:schemeClr val="tx1"/>
                </a:solidFill>
                <a:latin typeface="Oswald"/>
                <a:ea typeface="Oswald"/>
                <a:cs typeface="Oswald"/>
                <a:sym typeface="Oswald"/>
              </a:rPr>
              <a:t>The Methodology…</a:t>
            </a:r>
            <a:endParaRPr lang="en-US" sz="6000" dirty="0">
              <a:solidFill>
                <a:schemeClr val="tx1"/>
              </a:solidFill>
              <a:latin typeface="Oswald"/>
              <a:ea typeface="Oswald"/>
              <a:cs typeface="Oswald"/>
            </a:endParaRPr>
          </a:p>
          <a:p>
            <a:pPr marL="0" lvl="0" indent="0" algn="l" rtl="0">
              <a:spcBef>
                <a:spcPts val="0"/>
              </a:spcBef>
              <a:spcAft>
                <a:spcPts val="0"/>
              </a:spcAft>
              <a:buNone/>
            </a:pPr>
            <a:endParaRPr dirty="0">
              <a:latin typeface="Oswald"/>
              <a:ea typeface="Oswald"/>
              <a:cs typeface="Oswald"/>
              <a:sym typeface="Oswald"/>
            </a:endParaRPr>
          </a:p>
        </p:txBody>
      </p:sp>
      <p:sp>
        <p:nvSpPr>
          <p:cNvPr id="1033" name="Google Shape;69;p13">
            <a:extLst>
              <a:ext uri="{FF2B5EF4-FFF2-40B4-BE49-F238E27FC236}">
                <a16:creationId xmlns:a16="http://schemas.microsoft.com/office/drawing/2014/main" id="{7C424492-41F3-29DF-7701-AFBD5956169A}"/>
              </a:ext>
            </a:extLst>
          </p:cNvPr>
          <p:cNvSpPr txBox="1"/>
          <p:nvPr/>
        </p:nvSpPr>
        <p:spPr>
          <a:xfrm>
            <a:off x="1044134" y="7905527"/>
            <a:ext cx="5376121" cy="632157"/>
          </a:xfrm>
          <a:prstGeom prst="rect">
            <a:avLst/>
          </a:prstGeom>
          <a:noFill/>
          <a:ln>
            <a:noFill/>
          </a:ln>
        </p:spPr>
        <p:txBody>
          <a:bodyPr spcFirstLastPara="1" wrap="square" lIns="91425" tIns="91425" rIns="91425" bIns="91425" anchor="t" anchorCtr="0">
            <a:noAutofit/>
          </a:bodyPr>
          <a:lstStyle/>
          <a:p>
            <a:pPr>
              <a:buSzPts val="1100"/>
            </a:pPr>
            <a:r>
              <a:rPr lang="en-GB" sz="3200" b="1" dirty="0">
                <a:solidFill>
                  <a:srgbClr val="F3BE29"/>
                </a:solidFill>
                <a:latin typeface="Droid Serif"/>
                <a:sym typeface="Droid Serif"/>
              </a:rPr>
              <a:t>1. Business Understanding</a:t>
            </a:r>
            <a:r>
              <a:rPr lang="en-GB" sz="3200" dirty="0">
                <a:latin typeface="Droid Serif"/>
                <a:sym typeface="Droid Serif"/>
              </a:rPr>
              <a:t>   </a:t>
            </a:r>
            <a:endParaRPr lang="en-GB" sz="2400" dirty="0">
              <a:solidFill>
                <a:schemeClr val="bg2">
                  <a:lumMod val="75000"/>
                </a:schemeClr>
              </a:solidFill>
              <a:latin typeface="Droid Serif"/>
            </a:endParaRPr>
          </a:p>
        </p:txBody>
      </p:sp>
      <p:sp>
        <p:nvSpPr>
          <p:cNvPr id="1036" name="TextBox 1035">
            <a:extLst>
              <a:ext uri="{FF2B5EF4-FFF2-40B4-BE49-F238E27FC236}">
                <a16:creationId xmlns:a16="http://schemas.microsoft.com/office/drawing/2014/main" id="{AAC6F54D-C300-4989-DE8F-2B2C023E114A}"/>
              </a:ext>
            </a:extLst>
          </p:cNvPr>
          <p:cNvSpPr txBox="1"/>
          <p:nvPr/>
        </p:nvSpPr>
        <p:spPr>
          <a:xfrm>
            <a:off x="10866745" y="13425198"/>
            <a:ext cx="2887982" cy="523220"/>
          </a:xfrm>
          <a:prstGeom prst="rect">
            <a:avLst/>
          </a:prstGeom>
          <a:noFill/>
        </p:spPr>
        <p:txBody>
          <a:bodyPr wrap="square" rtlCol="0">
            <a:spAutoFit/>
          </a:bodyPr>
          <a:lstStyle/>
          <a:p>
            <a:r>
              <a:rPr lang="en-GB" sz="2800" b="0" i="0" u="none" strike="noStrike" dirty="0">
                <a:solidFill>
                  <a:srgbClr val="000000"/>
                </a:solidFill>
                <a:effectLst/>
                <a:latin typeface="Droid Serif"/>
              </a:rPr>
              <a:t>Merged Dataset</a:t>
            </a:r>
            <a:endParaRPr lang="en-IE" sz="2800" dirty="0">
              <a:latin typeface="Droid Serif"/>
            </a:endParaRPr>
          </a:p>
        </p:txBody>
      </p:sp>
      <p:sp>
        <p:nvSpPr>
          <p:cNvPr id="1037" name="TextBox 1036">
            <a:extLst>
              <a:ext uri="{FF2B5EF4-FFF2-40B4-BE49-F238E27FC236}">
                <a16:creationId xmlns:a16="http://schemas.microsoft.com/office/drawing/2014/main" id="{1B1F3089-DE79-4FCB-EFDC-57F88E8B8634}"/>
              </a:ext>
            </a:extLst>
          </p:cNvPr>
          <p:cNvSpPr txBox="1"/>
          <p:nvPr/>
        </p:nvSpPr>
        <p:spPr>
          <a:xfrm>
            <a:off x="1034049" y="16022126"/>
            <a:ext cx="3415893" cy="1938992"/>
          </a:xfrm>
          <a:prstGeom prst="rect">
            <a:avLst/>
          </a:prstGeom>
          <a:noFill/>
        </p:spPr>
        <p:txBody>
          <a:bodyPr wrap="square" rtlCol="0">
            <a:spAutoFit/>
          </a:bodyPr>
          <a:lstStyle/>
          <a:p>
            <a:pPr marL="457200" indent="-457200">
              <a:buFont typeface="Arial" panose="020B0604020202020204" pitchFamily="34" charset="0"/>
              <a:buChar char="•"/>
            </a:pPr>
            <a:r>
              <a:rPr lang="en-GB" sz="2400" b="0" i="0" u="none" strike="noStrike" dirty="0">
                <a:solidFill>
                  <a:srgbClr val="000000"/>
                </a:solidFill>
                <a:effectLst/>
                <a:latin typeface="Droid Serif"/>
              </a:rPr>
              <a:t>Available at:  </a:t>
            </a:r>
            <a:r>
              <a:rPr lang="en-GB" sz="2400" b="0" i="0" u="sng" strike="noStrike" dirty="0">
                <a:solidFill>
                  <a:srgbClr val="1155CC"/>
                </a:solidFill>
                <a:effectLst/>
                <a:latin typeface="Droid Serif"/>
                <a:hlinkClick r:id="rId8"/>
              </a:rPr>
              <a:t>https://www.kaggle.com/datasets/davidcariboo/player-scores/versions/284</a:t>
            </a:r>
            <a:endParaRPr lang="en-GB" sz="2400" b="0" i="0" u="sng" strike="noStrike" dirty="0">
              <a:solidFill>
                <a:srgbClr val="1155CC"/>
              </a:solidFill>
              <a:effectLst/>
              <a:latin typeface="Droid Serif"/>
            </a:endParaRPr>
          </a:p>
        </p:txBody>
      </p:sp>
      <p:pic>
        <p:nvPicPr>
          <p:cNvPr id="2" name="Picture 1" descr="A black and white image of a football ball&#10;&#10;Description automatically generated">
            <a:extLst>
              <a:ext uri="{FF2B5EF4-FFF2-40B4-BE49-F238E27FC236}">
                <a16:creationId xmlns:a16="http://schemas.microsoft.com/office/drawing/2014/main" id="{F307EF43-8889-FA91-4401-0E3CE9CB35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2266" y="28443718"/>
            <a:ext cx="1531520" cy="1352841"/>
          </a:xfrm>
          <a:prstGeom prst="rect">
            <a:avLst/>
          </a:prstGeom>
        </p:spPr>
      </p:pic>
      <p:sp>
        <p:nvSpPr>
          <p:cNvPr id="3" name="Google Shape;63;p13">
            <a:extLst>
              <a:ext uri="{FF2B5EF4-FFF2-40B4-BE49-F238E27FC236}">
                <a16:creationId xmlns:a16="http://schemas.microsoft.com/office/drawing/2014/main" id="{6D2F6092-DD77-B8F4-D0EE-D0CA5E440894}"/>
              </a:ext>
            </a:extLst>
          </p:cNvPr>
          <p:cNvSpPr txBox="1"/>
          <p:nvPr/>
        </p:nvSpPr>
        <p:spPr>
          <a:xfrm>
            <a:off x="21142778" y="28473551"/>
            <a:ext cx="4488901" cy="114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IE" sz="6000" dirty="0">
                <a:solidFill>
                  <a:schemeClr val="tx1"/>
                </a:solidFill>
                <a:latin typeface="Oswald"/>
                <a:ea typeface="Oswald"/>
                <a:cs typeface="Oswald"/>
                <a:sym typeface="Oswald"/>
              </a:rPr>
              <a:t>References…</a:t>
            </a:r>
            <a:endParaRPr lang="en-US" sz="6000" dirty="0">
              <a:solidFill>
                <a:schemeClr val="tx1"/>
              </a:solidFill>
              <a:latin typeface="Oswald"/>
              <a:ea typeface="Oswald"/>
              <a:cs typeface="Oswald"/>
            </a:endParaRPr>
          </a:p>
          <a:p>
            <a:pPr marL="0" lvl="0" indent="0" algn="l" rtl="0">
              <a:spcBef>
                <a:spcPts val="0"/>
              </a:spcBef>
              <a:spcAft>
                <a:spcPts val="0"/>
              </a:spcAft>
              <a:buNone/>
            </a:pPr>
            <a:endParaRPr dirty="0">
              <a:latin typeface="Oswald"/>
              <a:ea typeface="Oswald"/>
              <a:cs typeface="Oswald"/>
              <a:sym typeface="Oswald"/>
            </a:endParaRPr>
          </a:p>
        </p:txBody>
      </p:sp>
      <p:sp>
        <p:nvSpPr>
          <p:cNvPr id="4" name="Google Shape;69;p13">
            <a:extLst>
              <a:ext uri="{FF2B5EF4-FFF2-40B4-BE49-F238E27FC236}">
                <a16:creationId xmlns:a16="http://schemas.microsoft.com/office/drawing/2014/main" id="{9D06385F-5E5E-C627-F80B-5DF324017DD2}"/>
              </a:ext>
            </a:extLst>
          </p:cNvPr>
          <p:cNvSpPr txBox="1"/>
          <p:nvPr/>
        </p:nvSpPr>
        <p:spPr>
          <a:xfrm>
            <a:off x="20638543" y="15644689"/>
            <a:ext cx="2980163" cy="739978"/>
          </a:xfrm>
          <a:prstGeom prst="rect">
            <a:avLst/>
          </a:prstGeom>
          <a:noFill/>
          <a:ln>
            <a:noFill/>
          </a:ln>
        </p:spPr>
        <p:txBody>
          <a:bodyPr spcFirstLastPara="1" wrap="square" lIns="91425" tIns="91425" rIns="91425" bIns="91425" anchor="t" anchorCtr="0">
            <a:noAutofit/>
          </a:bodyPr>
          <a:lstStyle/>
          <a:p>
            <a:pPr>
              <a:buSzPts val="1100"/>
            </a:pPr>
            <a:r>
              <a:rPr lang="en-GB" sz="3200" b="1" dirty="0">
                <a:solidFill>
                  <a:srgbClr val="F3BE29"/>
                </a:solidFill>
                <a:latin typeface="Droid Serif"/>
                <a:sym typeface="Droid Serif"/>
              </a:rPr>
              <a:t>4. Modelling</a:t>
            </a:r>
            <a:endParaRPr lang="en-GB" sz="3200" dirty="0">
              <a:latin typeface="Droid Serif"/>
              <a:sym typeface="Droid Serif"/>
            </a:endParaRPr>
          </a:p>
          <a:p>
            <a:endParaRPr lang="en-GB" sz="2400" dirty="0">
              <a:solidFill>
                <a:schemeClr val="bg2">
                  <a:lumMod val="75000"/>
                </a:schemeClr>
              </a:solidFill>
              <a:latin typeface="Droid Serif"/>
            </a:endParaRPr>
          </a:p>
        </p:txBody>
      </p:sp>
      <p:sp>
        <p:nvSpPr>
          <p:cNvPr id="5" name="Google Shape;69;p13">
            <a:extLst>
              <a:ext uri="{FF2B5EF4-FFF2-40B4-BE49-F238E27FC236}">
                <a16:creationId xmlns:a16="http://schemas.microsoft.com/office/drawing/2014/main" id="{94A1D03A-2D34-C97E-B6F2-6CDB5A998CFA}"/>
              </a:ext>
            </a:extLst>
          </p:cNvPr>
          <p:cNvSpPr txBox="1"/>
          <p:nvPr/>
        </p:nvSpPr>
        <p:spPr>
          <a:xfrm>
            <a:off x="29711879" y="9743027"/>
            <a:ext cx="3701110" cy="564951"/>
          </a:xfrm>
          <a:prstGeom prst="rect">
            <a:avLst/>
          </a:prstGeom>
          <a:noFill/>
          <a:ln>
            <a:noFill/>
          </a:ln>
        </p:spPr>
        <p:txBody>
          <a:bodyPr spcFirstLastPara="1" wrap="square" lIns="91425" tIns="91425" rIns="91425" bIns="91425" anchor="t" anchorCtr="0">
            <a:noAutofit/>
          </a:bodyPr>
          <a:lstStyle/>
          <a:p>
            <a:pPr>
              <a:buSzPts val="1100"/>
            </a:pPr>
            <a:r>
              <a:rPr lang="en-GB" sz="3200" b="1" dirty="0">
                <a:solidFill>
                  <a:srgbClr val="F3BE29"/>
                </a:solidFill>
                <a:latin typeface="Droid Serif"/>
                <a:sym typeface="Droid Serif"/>
              </a:rPr>
              <a:t>5. Evaluation</a:t>
            </a:r>
            <a:endParaRPr lang="en-GB" sz="2800" dirty="0">
              <a:latin typeface="Droid Serif"/>
              <a:sym typeface="Droid Serif"/>
            </a:endParaRPr>
          </a:p>
          <a:p>
            <a:endParaRPr lang="en-GB" sz="2400" dirty="0">
              <a:solidFill>
                <a:schemeClr val="bg2">
                  <a:lumMod val="75000"/>
                </a:schemeClr>
              </a:solidFill>
              <a:latin typeface="Droid Serif"/>
            </a:endParaRPr>
          </a:p>
        </p:txBody>
      </p:sp>
      <p:cxnSp>
        <p:nvCxnSpPr>
          <p:cNvPr id="8" name="Straight Arrow Connector 7">
            <a:extLst>
              <a:ext uri="{FF2B5EF4-FFF2-40B4-BE49-F238E27FC236}">
                <a16:creationId xmlns:a16="http://schemas.microsoft.com/office/drawing/2014/main" id="{8BDFE248-D5D3-F61C-E8CA-645530416C9D}"/>
              </a:ext>
            </a:extLst>
          </p:cNvPr>
          <p:cNvCxnSpPr>
            <a:cxnSpLocks/>
          </p:cNvCxnSpPr>
          <p:nvPr/>
        </p:nvCxnSpPr>
        <p:spPr>
          <a:xfrm>
            <a:off x="5810070" y="8314573"/>
            <a:ext cx="1315020" cy="4560515"/>
          </a:xfrm>
          <a:prstGeom prst="straightConnector1">
            <a:avLst/>
          </a:prstGeom>
          <a:ln w="31750">
            <a:solidFill>
              <a:srgbClr val="F3BE29">
                <a:alpha val="50000"/>
              </a:srgbClr>
            </a:solidFill>
            <a:tailEnd type="triangle"/>
          </a:ln>
        </p:spPr>
        <p:style>
          <a:lnRef idx="2">
            <a:schemeClr val="accent1"/>
          </a:lnRef>
          <a:fillRef idx="0">
            <a:schemeClr val="accent1"/>
          </a:fillRef>
          <a:effectRef idx="1">
            <a:schemeClr val="accent1"/>
          </a:effectRef>
          <a:fontRef idx="minor">
            <a:schemeClr val="tx1"/>
          </a:fontRef>
        </p:style>
      </p:cxnSp>
      <p:sp>
        <p:nvSpPr>
          <p:cNvPr id="6" name="Google Shape;69;p13">
            <a:extLst>
              <a:ext uri="{FF2B5EF4-FFF2-40B4-BE49-F238E27FC236}">
                <a16:creationId xmlns:a16="http://schemas.microsoft.com/office/drawing/2014/main" id="{8833DD5D-4A1C-391F-5A04-382DF614A819}"/>
              </a:ext>
            </a:extLst>
          </p:cNvPr>
          <p:cNvSpPr txBox="1"/>
          <p:nvPr/>
        </p:nvSpPr>
        <p:spPr>
          <a:xfrm>
            <a:off x="37359713" y="16728536"/>
            <a:ext cx="3701110" cy="564951"/>
          </a:xfrm>
          <a:prstGeom prst="rect">
            <a:avLst/>
          </a:prstGeom>
          <a:noFill/>
          <a:ln>
            <a:noFill/>
          </a:ln>
        </p:spPr>
        <p:txBody>
          <a:bodyPr spcFirstLastPara="1" wrap="square" lIns="91425" tIns="91425" rIns="91425" bIns="91425" anchor="t" anchorCtr="0">
            <a:noAutofit/>
          </a:bodyPr>
          <a:lstStyle/>
          <a:p>
            <a:pPr>
              <a:buSzPts val="1100"/>
            </a:pPr>
            <a:r>
              <a:rPr lang="en-GB" sz="3200" b="1" dirty="0">
                <a:solidFill>
                  <a:srgbClr val="F3BE29"/>
                </a:solidFill>
                <a:latin typeface="Droid Serif"/>
                <a:sym typeface="Droid Serif"/>
              </a:rPr>
              <a:t>6. Deployment</a:t>
            </a:r>
            <a:endParaRPr lang="en-GB" sz="2800" dirty="0">
              <a:latin typeface="Droid Serif"/>
              <a:sym typeface="Droid Serif"/>
            </a:endParaRPr>
          </a:p>
          <a:p>
            <a:endParaRPr lang="en-GB" sz="2400" dirty="0">
              <a:solidFill>
                <a:schemeClr val="bg2">
                  <a:lumMod val="75000"/>
                </a:schemeClr>
              </a:solidFill>
              <a:latin typeface="Droid Serif"/>
            </a:endParaRPr>
          </a:p>
        </p:txBody>
      </p:sp>
      <p:cxnSp>
        <p:nvCxnSpPr>
          <p:cNvPr id="10" name="Straight Arrow Connector 9">
            <a:extLst>
              <a:ext uri="{FF2B5EF4-FFF2-40B4-BE49-F238E27FC236}">
                <a16:creationId xmlns:a16="http://schemas.microsoft.com/office/drawing/2014/main" id="{D853D1D7-7981-BDDC-D3FE-E6C63437747A}"/>
              </a:ext>
            </a:extLst>
          </p:cNvPr>
          <p:cNvCxnSpPr>
            <a:cxnSpLocks/>
          </p:cNvCxnSpPr>
          <p:nvPr/>
        </p:nvCxnSpPr>
        <p:spPr>
          <a:xfrm>
            <a:off x="18595505" y="9364191"/>
            <a:ext cx="2693749" cy="6375710"/>
          </a:xfrm>
          <a:prstGeom prst="straightConnector1">
            <a:avLst/>
          </a:prstGeom>
          <a:ln w="31750">
            <a:solidFill>
              <a:srgbClr val="F3BE29">
                <a:alpha val="55000"/>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DB5046AB-A17A-552F-9433-E2BA6C201E7F}"/>
              </a:ext>
            </a:extLst>
          </p:cNvPr>
          <p:cNvCxnSpPr>
            <a:cxnSpLocks/>
          </p:cNvCxnSpPr>
          <p:nvPr/>
        </p:nvCxnSpPr>
        <p:spPr>
          <a:xfrm flipV="1">
            <a:off x="22572145" y="10008269"/>
            <a:ext cx="6778302" cy="5658407"/>
          </a:xfrm>
          <a:prstGeom prst="straightConnector1">
            <a:avLst/>
          </a:prstGeom>
          <a:ln w="31750">
            <a:solidFill>
              <a:srgbClr val="F3BE29">
                <a:alpha val="60000"/>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D8A30B3-A8BE-4508-1B5B-A5327E92234E}"/>
              </a:ext>
            </a:extLst>
          </p:cNvPr>
          <p:cNvCxnSpPr>
            <a:cxnSpLocks/>
          </p:cNvCxnSpPr>
          <p:nvPr/>
        </p:nvCxnSpPr>
        <p:spPr>
          <a:xfrm>
            <a:off x="32145774" y="10008269"/>
            <a:ext cx="6054319" cy="6556776"/>
          </a:xfrm>
          <a:prstGeom prst="straightConnector1">
            <a:avLst/>
          </a:prstGeom>
          <a:ln w="31750">
            <a:solidFill>
              <a:srgbClr val="F3BE29">
                <a:alpha val="60000"/>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86F056D0-EB5A-3D0A-5954-D0A3F46F71E4}"/>
              </a:ext>
            </a:extLst>
          </p:cNvPr>
          <p:cNvCxnSpPr>
            <a:cxnSpLocks/>
          </p:cNvCxnSpPr>
          <p:nvPr/>
        </p:nvCxnSpPr>
        <p:spPr>
          <a:xfrm flipV="1">
            <a:off x="39620835" y="14492494"/>
            <a:ext cx="2320657" cy="2112139"/>
          </a:xfrm>
          <a:prstGeom prst="straightConnector1">
            <a:avLst/>
          </a:prstGeom>
          <a:ln w="31750">
            <a:solidFill>
              <a:srgbClr val="F3BE29">
                <a:alpha val="60000"/>
              </a:srgbClr>
            </a:solidFill>
            <a:tailEnd type="triangle"/>
          </a:ln>
        </p:spPr>
        <p:style>
          <a:lnRef idx="2">
            <a:schemeClr val="accent1"/>
          </a:lnRef>
          <a:fillRef idx="0">
            <a:schemeClr val="accent1"/>
          </a:fillRef>
          <a:effectRef idx="1">
            <a:schemeClr val="accent1"/>
          </a:effectRef>
          <a:fontRef idx="minor">
            <a:schemeClr val="tx1"/>
          </a:fontRef>
        </p:style>
      </p:cxnSp>
      <p:sp>
        <p:nvSpPr>
          <p:cNvPr id="11" name="Google Shape;69;p13">
            <a:extLst>
              <a:ext uri="{FF2B5EF4-FFF2-40B4-BE49-F238E27FC236}">
                <a16:creationId xmlns:a16="http://schemas.microsoft.com/office/drawing/2014/main" id="{9294E760-92B9-88AD-CF9E-B88C46AC6039}"/>
              </a:ext>
            </a:extLst>
          </p:cNvPr>
          <p:cNvSpPr txBox="1"/>
          <p:nvPr/>
        </p:nvSpPr>
        <p:spPr>
          <a:xfrm>
            <a:off x="1044133" y="18069094"/>
            <a:ext cx="5185601" cy="502610"/>
          </a:xfrm>
          <a:prstGeom prst="rect">
            <a:avLst/>
          </a:prstGeom>
          <a:noFill/>
          <a:ln>
            <a:noFill/>
          </a:ln>
        </p:spPr>
        <p:txBody>
          <a:bodyPr spcFirstLastPara="1" wrap="square" lIns="91425" tIns="91425" rIns="91425" bIns="91425" anchor="t" anchorCtr="0">
            <a:noAutofit/>
          </a:bodyPr>
          <a:lstStyle/>
          <a:p>
            <a:pPr>
              <a:buSzPts val="1100"/>
            </a:pPr>
            <a:r>
              <a:rPr lang="en-GB" sz="2800" b="1" dirty="0">
                <a:solidFill>
                  <a:srgbClr val="7030A0"/>
                </a:solidFill>
                <a:latin typeface="Droid Serif"/>
                <a:sym typeface="Droid Serif"/>
              </a:rPr>
              <a:t>Exploratory Data Analytics (EDA)</a:t>
            </a:r>
            <a:endParaRPr lang="en-GB" sz="2800" dirty="0">
              <a:solidFill>
                <a:srgbClr val="7030A0"/>
              </a:solidFill>
              <a:latin typeface="Droid Serif"/>
              <a:sym typeface="Droid Serif"/>
            </a:endParaRPr>
          </a:p>
          <a:p>
            <a:endParaRPr lang="en-GB" sz="2400" dirty="0">
              <a:solidFill>
                <a:schemeClr val="bg2">
                  <a:lumMod val="75000"/>
                </a:schemeClr>
              </a:solidFill>
              <a:latin typeface="Droid Serif"/>
            </a:endParaRPr>
          </a:p>
        </p:txBody>
      </p:sp>
      <p:sp>
        <p:nvSpPr>
          <p:cNvPr id="13" name="Google Shape;69;p13">
            <a:extLst>
              <a:ext uri="{FF2B5EF4-FFF2-40B4-BE49-F238E27FC236}">
                <a16:creationId xmlns:a16="http://schemas.microsoft.com/office/drawing/2014/main" id="{A0D4F1CE-C213-EA90-BB1F-DC9FE905129E}"/>
              </a:ext>
            </a:extLst>
          </p:cNvPr>
          <p:cNvSpPr txBox="1"/>
          <p:nvPr/>
        </p:nvSpPr>
        <p:spPr>
          <a:xfrm>
            <a:off x="972266" y="13351548"/>
            <a:ext cx="7169950" cy="758499"/>
          </a:xfrm>
          <a:prstGeom prst="rect">
            <a:avLst/>
          </a:prstGeom>
          <a:noFill/>
          <a:ln>
            <a:noFill/>
          </a:ln>
        </p:spPr>
        <p:txBody>
          <a:bodyPr spcFirstLastPara="1" wrap="square" lIns="91425" tIns="91425" rIns="91425" bIns="91425" anchor="t" anchorCtr="0">
            <a:noAutofit/>
          </a:bodyPr>
          <a:lstStyle/>
          <a:p>
            <a:pPr>
              <a:buSzPts val="1100"/>
            </a:pPr>
            <a:r>
              <a:rPr lang="en-GB" sz="2800" b="1" dirty="0">
                <a:solidFill>
                  <a:srgbClr val="7030A0"/>
                </a:solidFill>
                <a:latin typeface="Droid Serif"/>
                <a:sym typeface="Droid Serif"/>
              </a:rPr>
              <a:t>Consolidating and Characterising the Data</a:t>
            </a:r>
            <a:endParaRPr lang="en-GB" sz="2800" dirty="0">
              <a:solidFill>
                <a:srgbClr val="7030A0"/>
              </a:solidFill>
              <a:latin typeface="Droid Serif"/>
              <a:sym typeface="Droid Serif"/>
            </a:endParaRPr>
          </a:p>
          <a:p>
            <a:endParaRPr lang="en-GB" sz="2400" dirty="0">
              <a:solidFill>
                <a:schemeClr val="bg2">
                  <a:lumMod val="75000"/>
                </a:schemeClr>
              </a:solidFill>
              <a:latin typeface="Droid Serif"/>
            </a:endParaRPr>
          </a:p>
        </p:txBody>
      </p:sp>
      <p:sp>
        <p:nvSpPr>
          <p:cNvPr id="1035" name="TextBox 1034">
            <a:extLst>
              <a:ext uri="{FF2B5EF4-FFF2-40B4-BE49-F238E27FC236}">
                <a16:creationId xmlns:a16="http://schemas.microsoft.com/office/drawing/2014/main" id="{85DDFD4D-5BF7-BBCB-EEF5-53590266DDF1}"/>
              </a:ext>
            </a:extLst>
          </p:cNvPr>
          <p:cNvSpPr txBox="1"/>
          <p:nvPr/>
        </p:nvSpPr>
        <p:spPr>
          <a:xfrm>
            <a:off x="1044789" y="8593653"/>
            <a:ext cx="7510325" cy="2677656"/>
          </a:xfrm>
          <a:prstGeom prst="rect">
            <a:avLst/>
          </a:prstGeom>
          <a:noFill/>
        </p:spPr>
        <p:txBody>
          <a:bodyPr wrap="square" rtlCol="0">
            <a:spAutoFit/>
          </a:bodyPr>
          <a:lstStyle/>
          <a:p>
            <a:r>
              <a:rPr lang="en-GB" sz="2400" b="0" i="0" u="none" strike="noStrike" dirty="0">
                <a:solidFill>
                  <a:srgbClr val="000000"/>
                </a:solidFill>
                <a:effectLst/>
                <a:latin typeface="Droid Serif"/>
              </a:rPr>
              <a:t>This initial phase focuses on understanding the project objectives and requirements from a business perspective.</a:t>
            </a:r>
            <a:endParaRPr lang="en-GB" sz="2400" dirty="0">
              <a:solidFill>
                <a:srgbClr val="000000"/>
              </a:solidFill>
              <a:latin typeface="Droid Serif"/>
            </a:endParaRPr>
          </a:p>
          <a:p>
            <a:r>
              <a:rPr lang="en-GB" sz="2400" b="0" i="0" u="none" strike="noStrike" dirty="0">
                <a:solidFill>
                  <a:srgbClr val="000000"/>
                </a:solidFill>
                <a:effectLst/>
                <a:latin typeface="Droid Serif"/>
              </a:rPr>
              <a:t>Football is a highly lucrative sport that depends heavily on the services of football players. It is therefore no surprise that the majority of a club's expenditure is on player transfers and wages, with smaller clubs unable to compete financially with their larger counterparts</a:t>
            </a:r>
            <a:endParaRPr lang="en-IE" sz="2400" dirty="0">
              <a:latin typeface="Droid Serif"/>
            </a:endParaRPr>
          </a:p>
        </p:txBody>
      </p:sp>
      <p:sp>
        <p:nvSpPr>
          <p:cNvPr id="15" name="Google Shape;69;p13">
            <a:extLst>
              <a:ext uri="{FF2B5EF4-FFF2-40B4-BE49-F238E27FC236}">
                <a16:creationId xmlns:a16="http://schemas.microsoft.com/office/drawing/2014/main" id="{FCBABF1A-3135-6B8C-A3CA-0F819F338C01}"/>
              </a:ext>
            </a:extLst>
          </p:cNvPr>
          <p:cNvSpPr txBox="1"/>
          <p:nvPr/>
        </p:nvSpPr>
        <p:spPr>
          <a:xfrm>
            <a:off x="15061132" y="10935541"/>
            <a:ext cx="2861327" cy="523221"/>
          </a:xfrm>
          <a:prstGeom prst="rect">
            <a:avLst/>
          </a:prstGeom>
          <a:noFill/>
          <a:ln>
            <a:noFill/>
          </a:ln>
        </p:spPr>
        <p:txBody>
          <a:bodyPr spcFirstLastPara="1" wrap="square" lIns="91425" tIns="91425" rIns="91425" bIns="91425" anchor="t" anchorCtr="0">
            <a:noAutofit/>
          </a:bodyPr>
          <a:lstStyle/>
          <a:p>
            <a:pPr>
              <a:buSzPts val="1100"/>
            </a:pPr>
            <a:r>
              <a:rPr lang="en-GB" sz="2800" b="1" dirty="0">
                <a:solidFill>
                  <a:srgbClr val="7030A0"/>
                </a:solidFill>
                <a:latin typeface="Droid Serif"/>
                <a:sym typeface="Droid Serif"/>
              </a:rPr>
              <a:t>Preprocessing</a:t>
            </a:r>
            <a:endParaRPr lang="en-GB" sz="2800" dirty="0">
              <a:solidFill>
                <a:srgbClr val="7030A0"/>
              </a:solidFill>
              <a:latin typeface="Droid Serif"/>
              <a:sym typeface="Droid Serif"/>
            </a:endParaRPr>
          </a:p>
          <a:p>
            <a:endParaRPr lang="en-GB" sz="2400" dirty="0">
              <a:solidFill>
                <a:schemeClr val="bg2">
                  <a:lumMod val="75000"/>
                </a:schemeClr>
              </a:solidFill>
              <a:latin typeface="Droid Serif"/>
            </a:endParaRPr>
          </a:p>
        </p:txBody>
      </p:sp>
      <p:sp>
        <p:nvSpPr>
          <p:cNvPr id="17" name="TextBox 16">
            <a:extLst>
              <a:ext uri="{FF2B5EF4-FFF2-40B4-BE49-F238E27FC236}">
                <a16:creationId xmlns:a16="http://schemas.microsoft.com/office/drawing/2014/main" id="{362382AF-5F1E-6373-A7FF-9111070C904C}"/>
              </a:ext>
            </a:extLst>
          </p:cNvPr>
          <p:cNvSpPr txBox="1"/>
          <p:nvPr/>
        </p:nvSpPr>
        <p:spPr>
          <a:xfrm>
            <a:off x="15074051" y="9587506"/>
            <a:ext cx="12935445" cy="1200329"/>
          </a:xfrm>
          <a:prstGeom prst="rect">
            <a:avLst/>
          </a:prstGeom>
          <a:noFill/>
        </p:spPr>
        <p:txBody>
          <a:bodyPr wrap="square" rtlCol="0">
            <a:spAutoFit/>
          </a:bodyPr>
          <a:lstStyle/>
          <a:p>
            <a:pPr algn="just"/>
            <a:r>
              <a:rPr lang="en-GB" sz="2400" b="0" i="0" u="none" strike="noStrike" dirty="0">
                <a:solidFill>
                  <a:srgbClr val="000000"/>
                </a:solidFill>
                <a:effectLst/>
                <a:latin typeface="Droid Serif"/>
              </a:rPr>
              <a:t>Data preparation and preprocessing is a crucial step in any Data Science project’s lifecycle. It involves several operations and transformations being applied to raw data to make it suitable for analysis and modelling. </a:t>
            </a:r>
            <a:endParaRPr lang="en-GB" sz="2400" dirty="0">
              <a:solidFill>
                <a:srgbClr val="000000"/>
              </a:solidFill>
              <a:latin typeface="Droid Serif"/>
            </a:endParaRPr>
          </a:p>
        </p:txBody>
      </p:sp>
      <p:sp>
        <p:nvSpPr>
          <p:cNvPr id="19" name="Google Shape;63;p13">
            <a:extLst>
              <a:ext uri="{FF2B5EF4-FFF2-40B4-BE49-F238E27FC236}">
                <a16:creationId xmlns:a16="http://schemas.microsoft.com/office/drawing/2014/main" id="{649AFC5D-BC0C-BE20-CF1F-0A14B8EEE7D1}"/>
              </a:ext>
            </a:extLst>
          </p:cNvPr>
          <p:cNvSpPr txBox="1"/>
          <p:nvPr/>
        </p:nvSpPr>
        <p:spPr>
          <a:xfrm>
            <a:off x="29157091" y="21378092"/>
            <a:ext cx="4488901" cy="114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IE" sz="6000" dirty="0">
                <a:solidFill>
                  <a:schemeClr val="tx1"/>
                </a:solidFill>
                <a:latin typeface="Oswald"/>
                <a:ea typeface="Oswald"/>
                <a:cs typeface="Oswald"/>
                <a:sym typeface="Oswald"/>
              </a:rPr>
              <a:t>Conclusion</a:t>
            </a:r>
            <a:endParaRPr lang="en-US" sz="6000" dirty="0">
              <a:solidFill>
                <a:schemeClr val="tx1"/>
              </a:solidFill>
              <a:latin typeface="Oswald"/>
              <a:ea typeface="Oswald"/>
              <a:cs typeface="Oswald"/>
            </a:endParaRPr>
          </a:p>
          <a:p>
            <a:pPr marL="0" lvl="0" indent="0" algn="l" rtl="0">
              <a:spcBef>
                <a:spcPts val="0"/>
              </a:spcBef>
              <a:spcAft>
                <a:spcPts val="0"/>
              </a:spcAft>
              <a:buNone/>
            </a:pPr>
            <a:endParaRPr dirty="0">
              <a:latin typeface="Oswald"/>
              <a:ea typeface="Oswald"/>
              <a:cs typeface="Oswald"/>
              <a:sym typeface="Oswald"/>
            </a:endParaRPr>
          </a:p>
        </p:txBody>
      </p:sp>
      <p:sp>
        <p:nvSpPr>
          <p:cNvPr id="22" name="TextBox 21">
            <a:extLst>
              <a:ext uri="{FF2B5EF4-FFF2-40B4-BE49-F238E27FC236}">
                <a16:creationId xmlns:a16="http://schemas.microsoft.com/office/drawing/2014/main" id="{738F5807-669E-385B-11C4-995104A171A2}"/>
              </a:ext>
            </a:extLst>
          </p:cNvPr>
          <p:cNvSpPr txBox="1"/>
          <p:nvPr/>
        </p:nvSpPr>
        <p:spPr>
          <a:xfrm>
            <a:off x="6157227" y="16053655"/>
            <a:ext cx="3813362" cy="3631763"/>
          </a:xfrm>
          <a:prstGeom prst="rect">
            <a:avLst/>
          </a:prstGeom>
          <a:noFill/>
        </p:spPr>
        <p:txBody>
          <a:bodyPr wrap="square" rtlCol="0">
            <a:spAutoFit/>
          </a:bodyPr>
          <a:lstStyle/>
          <a:p>
            <a:pPr rtl="0">
              <a:spcBef>
                <a:spcPts val="0"/>
              </a:spcBef>
              <a:spcAft>
                <a:spcPts val="0"/>
              </a:spcAft>
            </a:pPr>
            <a:r>
              <a:rPr lang="en-IE" sz="1800" b="0" i="0" u="none" strike="noStrike" dirty="0">
                <a:solidFill>
                  <a:schemeClr val="accent6">
                    <a:lumMod val="75000"/>
                  </a:schemeClr>
                </a:solidFill>
                <a:effectLst/>
                <a:latin typeface="Times New Roman" panose="02020603050405020304" pitchFamily="18" charset="0"/>
              </a:rPr>
              <a:t>appearances_df :		(1485697, 13)</a:t>
            </a:r>
            <a:endParaRPr lang="en-IE" sz="2800" b="0" dirty="0">
              <a:solidFill>
                <a:schemeClr val="accent6">
                  <a:lumMod val="75000"/>
                </a:schemeClr>
              </a:solidFill>
              <a:effectLst/>
            </a:endParaRPr>
          </a:p>
          <a:p>
            <a:pPr rtl="0">
              <a:spcBef>
                <a:spcPts val="0"/>
              </a:spcBef>
              <a:spcAft>
                <a:spcPts val="0"/>
              </a:spcAft>
            </a:pPr>
            <a:r>
              <a:rPr lang="en-IE" sz="1800" b="0" i="0" u="none" strike="noStrike" dirty="0">
                <a:solidFill>
                  <a:schemeClr val="accent6">
                    <a:lumMod val="75000"/>
                  </a:schemeClr>
                </a:solidFill>
                <a:effectLst/>
                <a:latin typeface="Times New Roman" panose="02020603050405020304" pitchFamily="18" charset="0"/>
              </a:rPr>
              <a:t>club_games_df :		(128586, 11)</a:t>
            </a:r>
            <a:endParaRPr lang="en-IE" sz="2800" b="0" dirty="0">
              <a:solidFill>
                <a:schemeClr val="accent6">
                  <a:lumMod val="75000"/>
                </a:schemeClr>
              </a:solidFill>
              <a:effectLst/>
            </a:endParaRPr>
          </a:p>
          <a:p>
            <a:pPr rtl="0">
              <a:spcBef>
                <a:spcPts val="0"/>
              </a:spcBef>
              <a:spcAft>
                <a:spcPts val="0"/>
              </a:spcAft>
            </a:pPr>
            <a:r>
              <a:rPr lang="en-IE" sz="1800" b="0" i="0" u="none" strike="noStrike" dirty="0">
                <a:solidFill>
                  <a:schemeClr val="accent6">
                    <a:lumMod val="75000"/>
                  </a:schemeClr>
                </a:solidFill>
                <a:effectLst/>
                <a:latin typeface="Times New Roman" panose="02020603050405020304" pitchFamily="18" charset="0"/>
              </a:rPr>
              <a:t>clubs_df:				(426, 16)</a:t>
            </a:r>
            <a:endParaRPr lang="en-IE" sz="2800" b="0" dirty="0">
              <a:solidFill>
                <a:schemeClr val="accent6">
                  <a:lumMod val="75000"/>
                </a:schemeClr>
              </a:solidFill>
              <a:effectLst/>
            </a:endParaRPr>
          </a:p>
          <a:p>
            <a:pPr rtl="0">
              <a:spcBef>
                <a:spcPts val="0"/>
              </a:spcBef>
              <a:spcAft>
                <a:spcPts val="0"/>
              </a:spcAft>
            </a:pPr>
            <a:r>
              <a:rPr lang="en-IE" sz="1800" b="0" i="0" u="none" strike="noStrike" dirty="0">
                <a:solidFill>
                  <a:schemeClr val="accent6">
                    <a:lumMod val="75000"/>
                  </a:schemeClr>
                </a:solidFill>
                <a:effectLst/>
                <a:latin typeface="Times New Roman" panose="02020603050405020304" pitchFamily="18" charset="0"/>
              </a:rPr>
              <a:t>competitions_df:		(43, 10)</a:t>
            </a:r>
            <a:endParaRPr lang="en-IE" sz="2800" b="0" dirty="0">
              <a:solidFill>
                <a:schemeClr val="accent6">
                  <a:lumMod val="75000"/>
                </a:schemeClr>
              </a:solidFill>
              <a:effectLst/>
            </a:endParaRPr>
          </a:p>
          <a:p>
            <a:pPr rtl="0">
              <a:spcBef>
                <a:spcPts val="0"/>
              </a:spcBef>
              <a:spcAft>
                <a:spcPts val="0"/>
              </a:spcAft>
            </a:pPr>
            <a:r>
              <a:rPr lang="en-IE" sz="1800" b="0" i="0" u="none" strike="noStrike" dirty="0">
                <a:solidFill>
                  <a:schemeClr val="accent6">
                    <a:lumMod val="75000"/>
                  </a:schemeClr>
                </a:solidFill>
                <a:effectLst/>
                <a:latin typeface="Times New Roman" panose="02020603050405020304" pitchFamily="18" charset="0"/>
              </a:rPr>
              <a:t>game_events_df:		(652010, 10)</a:t>
            </a:r>
            <a:endParaRPr lang="en-IE" sz="2800" b="0" dirty="0">
              <a:solidFill>
                <a:schemeClr val="accent6">
                  <a:lumMod val="75000"/>
                </a:schemeClr>
              </a:solidFill>
              <a:effectLst/>
            </a:endParaRPr>
          </a:p>
          <a:p>
            <a:pPr rtl="0">
              <a:spcBef>
                <a:spcPts val="0"/>
              </a:spcBef>
              <a:spcAft>
                <a:spcPts val="0"/>
              </a:spcAft>
            </a:pPr>
            <a:r>
              <a:rPr lang="en-IE" sz="1800" b="0" i="0" u="none" strike="noStrike" dirty="0">
                <a:solidFill>
                  <a:schemeClr val="accent6">
                    <a:lumMod val="75000"/>
                  </a:schemeClr>
                </a:solidFill>
                <a:effectLst/>
                <a:latin typeface="Times New Roman" panose="02020603050405020304" pitchFamily="18" charset="0"/>
              </a:rPr>
              <a:t>game_lineups_df :		(86822, 9)</a:t>
            </a:r>
            <a:endParaRPr lang="en-IE" sz="2800" b="0" dirty="0">
              <a:solidFill>
                <a:schemeClr val="accent6">
                  <a:lumMod val="75000"/>
                </a:schemeClr>
              </a:solidFill>
              <a:effectLst/>
            </a:endParaRPr>
          </a:p>
          <a:p>
            <a:pPr rtl="0">
              <a:spcBef>
                <a:spcPts val="0"/>
              </a:spcBef>
              <a:spcAft>
                <a:spcPts val="0"/>
              </a:spcAft>
            </a:pPr>
            <a:r>
              <a:rPr lang="en-IE" sz="1800" b="0" i="0" u="none" strike="noStrike" dirty="0">
                <a:solidFill>
                  <a:schemeClr val="accent6">
                    <a:lumMod val="75000"/>
                  </a:schemeClr>
                </a:solidFill>
                <a:effectLst/>
                <a:latin typeface="Times New Roman" panose="02020603050405020304" pitchFamily="18" charset="0"/>
              </a:rPr>
              <a:t>games_df :			(64293, 23)</a:t>
            </a:r>
            <a:endParaRPr lang="en-IE" sz="2800" b="0" dirty="0">
              <a:solidFill>
                <a:schemeClr val="accent6">
                  <a:lumMod val="75000"/>
                </a:schemeClr>
              </a:solidFill>
              <a:effectLst/>
            </a:endParaRPr>
          </a:p>
          <a:p>
            <a:pPr rtl="0">
              <a:spcBef>
                <a:spcPts val="0"/>
              </a:spcBef>
              <a:spcAft>
                <a:spcPts val="0"/>
              </a:spcAft>
            </a:pPr>
            <a:r>
              <a:rPr lang="en-IE" sz="1800" b="0" i="0" u="none" strike="noStrike" dirty="0">
                <a:solidFill>
                  <a:schemeClr val="accent6">
                    <a:lumMod val="75000"/>
                  </a:schemeClr>
                </a:solidFill>
                <a:effectLst/>
                <a:latin typeface="Times New Roman" panose="02020603050405020304" pitchFamily="18" charset="0"/>
              </a:rPr>
              <a:t>player_valuations_df :	(440663, 9)</a:t>
            </a:r>
            <a:endParaRPr lang="en-IE" sz="2800" b="0" dirty="0">
              <a:solidFill>
                <a:schemeClr val="accent6">
                  <a:lumMod val="75000"/>
                </a:schemeClr>
              </a:solidFill>
              <a:effectLst/>
            </a:endParaRPr>
          </a:p>
          <a:p>
            <a:pPr rtl="0">
              <a:spcBef>
                <a:spcPts val="0"/>
              </a:spcBef>
              <a:spcAft>
                <a:spcPts val="0"/>
              </a:spcAft>
            </a:pPr>
            <a:r>
              <a:rPr lang="en-IE" sz="1800" b="0" i="0" u="none" strike="noStrike" dirty="0">
                <a:solidFill>
                  <a:schemeClr val="accent6">
                    <a:lumMod val="75000"/>
                  </a:schemeClr>
                </a:solidFill>
                <a:effectLst/>
                <a:latin typeface="Times New Roman" panose="02020603050405020304" pitchFamily="18" charset="0"/>
              </a:rPr>
              <a:t>players_df:			(30302, 23)</a:t>
            </a:r>
            <a:endParaRPr lang="en-IE" sz="2800" b="0" dirty="0">
              <a:solidFill>
                <a:schemeClr val="accent6">
                  <a:lumMod val="75000"/>
                </a:schemeClr>
              </a:solidFill>
              <a:effectLst/>
            </a:endParaRPr>
          </a:p>
          <a:p>
            <a:br>
              <a:rPr lang="en-IE" sz="2800" dirty="0"/>
            </a:br>
            <a:endParaRPr lang="en-IE" sz="4000" dirty="0">
              <a:latin typeface="Droid Serif"/>
            </a:endParaRPr>
          </a:p>
        </p:txBody>
      </p:sp>
      <p:pic>
        <p:nvPicPr>
          <p:cNvPr id="40" name="Picture 6">
            <a:extLst>
              <a:ext uri="{FF2B5EF4-FFF2-40B4-BE49-F238E27FC236}">
                <a16:creationId xmlns:a16="http://schemas.microsoft.com/office/drawing/2014/main" id="{A3F69A3D-2B34-40B7-8E9B-F8D6BD1BD3DE}"/>
              </a:ext>
            </a:extLst>
          </p:cNvPr>
          <p:cNvPicPr>
            <a:picLocks noChangeAspect="1" noChangeArrowheads="1"/>
          </p:cNvPicPr>
          <p:nvPr/>
        </p:nvPicPr>
        <p:blipFill rotWithShape="1">
          <a:blip r:embed="rId9">
            <a:alphaModFix amt="64000"/>
            <a:duotone>
              <a:schemeClr val="accent3">
                <a:shade val="45000"/>
                <a:satMod val="135000"/>
              </a:schemeClr>
              <a:prstClr val="white"/>
            </a:duotone>
            <a:extLst>
              <a:ext uri="{BEBA8EAE-BF5A-486C-A8C5-ECC9F3942E4B}">
                <a14:imgProps xmlns:a14="http://schemas.microsoft.com/office/drawing/2010/main">
                  <a14:imgLayer r:embed="rId10">
                    <a14:imgEffect>
                      <a14:brightnessContrast contrast="23000"/>
                    </a14:imgEffect>
                  </a14:imgLayer>
                </a14:imgProps>
              </a:ext>
              <a:ext uri="{28A0092B-C50C-407E-A947-70E740481C1C}">
                <a14:useLocalDpi xmlns:a14="http://schemas.microsoft.com/office/drawing/2010/main" val="0"/>
              </a:ext>
            </a:extLst>
          </a:blip>
          <a:srcRect r="11105"/>
          <a:stretch/>
        </p:blipFill>
        <p:spPr bwMode="auto">
          <a:xfrm>
            <a:off x="9863411" y="13951403"/>
            <a:ext cx="4592276" cy="924251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4FC3E961-01C9-96AB-AEC0-54E937633102}"/>
              </a:ext>
            </a:extLst>
          </p:cNvPr>
          <p:cNvSpPr txBox="1"/>
          <p:nvPr/>
        </p:nvSpPr>
        <p:spPr>
          <a:xfrm>
            <a:off x="1023355" y="18586618"/>
            <a:ext cx="8697433" cy="1569660"/>
          </a:xfrm>
          <a:prstGeom prst="rect">
            <a:avLst/>
          </a:prstGeom>
          <a:noFill/>
        </p:spPr>
        <p:txBody>
          <a:bodyPr wrap="square" rtlCol="0">
            <a:spAutoFit/>
          </a:bodyPr>
          <a:lstStyle/>
          <a:p>
            <a:pPr algn="just"/>
            <a:r>
              <a:rPr lang="en-GB" sz="2400" b="0" i="0" u="none" strike="noStrike" dirty="0">
                <a:solidFill>
                  <a:srgbClr val="000000"/>
                </a:solidFill>
                <a:effectLst/>
                <a:latin typeface="Droid Serif"/>
              </a:rPr>
              <a:t>EDA is a process of examining the available data to discover patterns of correlation, identify trends, and gain insights of interest. It aids in spotting anomalies, testing hypotheses and clarifying any assumptions.</a:t>
            </a:r>
          </a:p>
        </p:txBody>
      </p:sp>
      <p:pic>
        <p:nvPicPr>
          <p:cNvPr id="3078" name="Picture 6">
            <a:extLst>
              <a:ext uri="{FF2B5EF4-FFF2-40B4-BE49-F238E27FC236}">
                <a16:creationId xmlns:a16="http://schemas.microsoft.com/office/drawing/2014/main" id="{17D28704-0E41-70BF-42EF-9646A775D150}"/>
              </a:ext>
            </a:extLst>
          </p:cNvPr>
          <p:cNvPicPr>
            <a:picLocks noChangeAspect="1" noChangeArrowheads="1"/>
          </p:cNvPicPr>
          <p:nvPr/>
        </p:nvPicPr>
        <p:blipFill>
          <a:blip r:embed="rId11">
            <a:alphaModFix amt="75000"/>
            <a:extLst>
              <a:ext uri="{BEBA8EAE-BF5A-486C-A8C5-ECC9F3942E4B}">
                <a14:imgProps xmlns:a14="http://schemas.microsoft.com/office/drawing/2010/main">
                  <a14:imgLayer r:embed="rId12">
                    <a14:imgEffect>
                      <a14:brightnessContrast contrast="35000"/>
                    </a14:imgEffect>
                  </a14:imgLayer>
                </a14:imgProps>
              </a:ext>
              <a:ext uri="{28A0092B-C50C-407E-A947-70E740481C1C}">
                <a14:useLocalDpi xmlns:a14="http://schemas.microsoft.com/office/drawing/2010/main" val="0"/>
              </a:ext>
            </a:extLst>
          </a:blip>
          <a:srcRect/>
          <a:stretch>
            <a:fillRect/>
          </a:stretch>
        </p:blipFill>
        <p:spPr bwMode="auto">
          <a:xfrm>
            <a:off x="14955737" y="4626920"/>
            <a:ext cx="6797442" cy="4285734"/>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E96CFC6C-A2F3-5D88-8539-B5328A437E8D}"/>
              </a:ext>
            </a:extLst>
          </p:cNvPr>
          <p:cNvSpPr txBox="1"/>
          <p:nvPr/>
        </p:nvSpPr>
        <p:spPr>
          <a:xfrm>
            <a:off x="1031082" y="20107844"/>
            <a:ext cx="8689706" cy="1938992"/>
          </a:xfrm>
          <a:prstGeom prst="rect">
            <a:avLst/>
          </a:prstGeom>
          <a:noFill/>
        </p:spPr>
        <p:txBody>
          <a:bodyPr wrap="square" rtlCol="0">
            <a:spAutoFit/>
          </a:bodyPr>
          <a:lstStyle/>
          <a:p>
            <a:pPr algn="just"/>
            <a:r>
              <a:rPr lang="en-GB" sz="2400" dirty="0">
                <a:solidFill>
                  <a:srgbClr val="000000"/>
                </a:solidFill>
                <a:latin typeface="Droid Serif"/>
              </a:rPr>
              <a:t>We find that the target variable data, ‘Market Value’, is right skewed, and requires a log transformation for normal distribution. The data also contains multiple outliers, identifiable through dots in the box plot below.</a:t>
            </a:r>
          </a:p>
          <a:p>
            <a:endParaRPr lang="en-GB" sz="2400" b="0" i="0" u="none" strike="noStrike" dirty="0">
              <a:solidFill>
                <a:srgbClr val="000000"/>
              </a:solidFill>
              <a:effectLst/>
              <a:latin typeface="Droid Serif"/>
            </a:endParaRPr>
          </a:p>
        </p:txBody>
      </p:sp>
      <p:sp>
        <p:nvSpPr>
          <p:cNvPr id="30" name="TextBox 29">
            <a:extLst>
              <a:ext uri="{FF2B5EF4-FFF2-40B4-BE49-F238E27FC236}">
                <a16:creationId xmlns:a16="http://schemas.microsoft.com/office/drawing/2014/main" id="{93EB49B8-2EC7-152D-76E3-9B39AB0BC91A}"/>
              </a:ext>
            </a:extLst>
          </p:cNvPr>
          <p:cNvSpPr txBox="1"/>
          <p:nvPr/>
        </p:nvSpPr>
        <p:spPr>
          <a:xfrm>
            <a:off x="1014562" y="21562612"/>
            <a:ext cx="8672392" cy="1938992"/>
          </a:xfrm>
          <a:prstGeom prst="rect">
            <a:avLst/>
          </a:prstGeom>
          <a:noFill/>
        </p:spPr>
        <p:txBody>
          <a:bodyPr wrap="square" rtlCol="0">
            <a:spAutoFit/>
          </a:bodyPr>
          <a:lstStyle/>
          <a:p>
            <a:pPr algn="just"/>
            <a:r>
              <a:rPr lang="en-GB" sz="2400" b="0" i="0" u="none" strike="noStrike" dirty="0">
                <a:solidFill>
                  <a:srgbClr val="000000"/>
                </a:solidFill>
                <a:effectLst/>
                <a:latin typeface="Droid Serif"/>
              </a:rPr>
              <a:t>Through EDA we discover similar patterns and irregularities within the independ</a:t>
            </a:r>
            <a:r>
              <a:rPr lang="en-GB" sz="2400" dirty="0">
                <a:solidFill>
                  <a:srgbClr val="000000"/>
                </a:solidFill>
                <a:latin typeface="Droid Serif"/>
              </a:rPr>
              <a:t>ent variables used for predicting. These findings will influence preprocessing decisions and techniques applied in Machine Learning.</a:t>
            </a:r>
            <a:endParaRPr lang="en-GB" sz="2400" b="0" i="0" u="none" strike="noStrike" dirty="0">
              <a:solidFill>
                <a:srgbClr val="000000"/>
              </a:solidFill>
              <a:effectLst/>
              <a:latin typeface="Droid Serif"/>
            </a:endParaRPr>
          </a:p>
          <a:p>
            <a:endParaRPr lang="en-GB" sz="2400" b="0" i="0" u="none" strike="noStrike" dirty="0">
              <a:solidFill>
                <a:srgbClr val="000000"/>
              </a:solidFill>
              <a:effectLst/>
              <a:latin typeface="Droid Serif"/>
            </a:endParaRPr>
          </a:p>
        </p:txBody>
      </p:sp>
      <p:sp>
        <p:nvSpPr>
          <p:cNvPr id="44" name="TextBox 43">
            <a:extLst>
              <a:ext uri="{FF2B5EF4-FFF2-40B4-BE49-F238E27FC236}">
                <a16:creationId xmlns:a16="http://schemas.microsoft.com/office/drawing/2014/main" id="{0EEADAB7-9B87-F4DB-77DF-14888BDEA038}"/>
              </a:ext>
            </a:extLst>
          </p:cNvPr>
          <p:cNvSpPr txBox="1"/>
          <p:nvPr/>
        </p:nvSpPr>
        <p:spPr>
          <a:xfrm>
            <a:off x="1033497" y="15550629"/>
            <a:ext cx="10039557" cy="461665"/>
          </a:xfrm>
          <a:prstGeom prst="rect">
            <a:avLst/>
          </a:prstGeom>
          <a:noFill/>
        </p:spPr>
        <p:txBody>
          <a:bodyPr wrap="square" rtlCol="0">
            <a:spAutoFit/>
          </a:bodyPr>
          <a:lstStyle/>
          <a:p>
            <a:pPr marL="457200" indent="-457200">
              <a:buFont typeface="Arial" panose="020B0604020202020204" pitchFamily="34" charset="0"/>
              <a:buChar char="•"/>
            </a:pPr>
            <a:r>
              <a:rPr lang="en-GB" sz="2400" b="0" i="0" u="none" strike="noStrike" dirty="0">
                <a:solidFill>
                  <a:srgbClr val="000000"/>
                </a:solidFill>
                <a:effectLst/>
                <a:latin typeface="Droid Serif"/>
              </a:rPr>
              <a:t>Data:  “Football Data from Transfermarkt” provided by Kaggle </a:t>
            </a:r>
          </a:p>
        </p:txBody>
      </p:sp>
      <p:sp>
        <p:nvSpPr>
          <p:cNvPr id="46" name="TextBox 45">
            <a:extLst>
              <a:ext uri="{FF2B5EF4-FFF2-40B4-BE49-F238E27FC236}">
                <a16:creationId xmlns:a16="http://schemas.microsoft.com/office/drawing/2014/main" id="{38E22E23-CDD3-580D-2119-F180AF5F0273}"/>
              </a:ext>
            </a:extLst>
          </p:cNvPr>
          <p:cNvSpPr txBox="1"/>
          <p:nvPr/>
        </p:nvSpPr>
        <p:spPr>
          <a:xfrm>
            <a:off x="1043642" y="13946721"/>
            <a:ext cx="8615547" cy="1569660"/>
          </a:xfrm>
          <a:prstGeom prst="rect">
            <a:avLst/>
          </a:prstGeom>
          <a:noFill/>
        </p:spPr>
        <p:txBody>
          <a:bodyPr wrap="square" rtlCol="0">
            <a:spAutoFit/>
          </a:bodyPr>
          <a:lstStyle/>
          <a:p>
            <a:pPr algn="just"/>
            <a:r>
              <a:rPr lang="en-GB" sz="2400" b="0" i="0" u="none" strike="noStrike" dirty="0">
                <a:solidFill>
                  <a:srgbClr val="000000"/>
                </a:solidFill>
                <a:effectLst/>
                <a:latin typeface="Droid Serif"/>
              </a:rPr>
              <a:t>In this phase, we gather and understand the data required for the project. This includes identifying data sources, collating data, and exploring its structure, validity, and content. A large dataset Is sourced from Kaggle and its suitability confirmed.</a:t>
            </a:r>
            <a:endParaRPr lang="en-IE" sz="2400" dirty="0">
              <a:latin typeface="Droid Serif"/>
            </a:endParaRPr>
          </a:p>
        </p:txBody>
      </p:sp>
      <p:pic>
        <p:nvPicPr>
          <p:cNvPr id="3084" name="Picture 12">
            <a:extLst>
              <a:ext uri="{FF2B5EF4-FFF2-40B4-BE49-F238E27FC236}">
                <a16:creationId xmlns:a16="http://schemas.microsoft.com/office/drawing/2014/main" id="{62367DAC-9E9D-E07A-AD09-B15A2452AECF}"/>
              </a:ext>
            </a:extLst>
          </p:cNvPr>
          <p:cNvPicPr>
            <a:picLocks noChangeAspect="1" noChangeArrowheads="1"/>
          </p:cNvPicPr>
          <p:nvPr/>
        </p:nvPicPr>
        <p:blipFill>
          <a:blip r:embed="rId13">
            <a:alphaModFix amt="83000"/>
            <a:extLst>
              <a:ext uri="{28A0092B-C50C-407E-A947-70E740481C1C}">
                <a14:useLocalDpi xmlns:a14="http://schemas.microsoft.com/office/drawing/2010/main" val="0"/>
              </a:ext>
            </a:extLst>
          </a:blip>
          <a:srcRect/>
          <a:stretch>
            <a:fillRect/>
          </a:stretch>
        </p:blipFill>
        <p:spPr bwMode="auto">
          <a:xfrm>
            <a:off x="28714249" y="14080143"/>
            <a:ext cx="7219950" cy="47244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descr="A black and white image of a football ball&#10;&#10;Description automatically generated">
            <a:extLst>
              <a:ext uri="{FF2B5EF4-FFF2-40B4-BE49-F238E27FC236}">
                <a16:creationId xmlns:a16="http://schemas.microsoft.com/office/drawing/2014/main" id="{EDDAAB22-BB10-ED6B-D089-E2ED117557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58536" y="1782504"/>
            <a:ext cx="1531520" cy="1352841"/>
          </a:xfrm>
          <a:prstGeom prst="rect">
            <a:avLst/>
          </a:prstGeom>
        </p:spPr>
      </p:pic>
      <p:sp>
        <p:nvSpPr>
          <p:cNvPr id="50" name="TextBox 49">
            <a:extLst>
              <a:ext uri="{FF2B5EF4-FFF2-40B4-BE49-F238E27FC236}">
                <a16:creationId xmlns:a16="http://schemas.microsoft.com/office/drawing/2014/main" id="{06765E3D-1878-1801-09BB-8BF4D590FCBF}"/>
              </a:ext>
            </a:extLst>
          </p:cNvPr>
          <p:cNvSpPr txBox="1"/>
          <p:nvPr/>
        </p:nvSpPr>
        <p:spPr>
          <a:xfrm>
            <a:off x="15090724" y="16384668"/>
            <a:ext cx="12812871" cy="830997"/>
          </a:xfrm>
          <a:prstGeom prst="rect">
            <a:avLst/>
          </a:prstGeom>
          <a:noFill/>
        </p:spPr>
        <p:txBody>
          <a:bodyPr wrap="square" rtlCol="0">
            <a:spAutoFit/>
          </a:bodyPr>
          <a:lstStyle/>
          <a:p>
            <a:pPr algn="just"/>
            <a:r>
              <a:rPr lang="en-GB" sz="2400" b="0" i="0" u="none" strike="noStrike" dirty="0">
                <a:solidFill>
                  <a:srgbClr val="000000"/>
                </a:solidFill>
                <a:effectLst/>
                <a:latin typeface="Droid Serif"/>
              </a:rPr>
              <a:t>In this phase, we build and evaluate models to address the project objectives. This involves selecting appropriate modelling techniques, building different models, and tuning their parameters. </a:t>
            </a:r>
            <a:endParaRPr lang="en-IE" sz="2400" dirty="0">
              <a:latin typeface="Droid Serif"/>
            </a:endParaRPr>
          </a:p>
        </p:txBody>
      </p:sp>
      <p:sp>
        <p:nvSpPr>
          <p:cNvPr id="51" name="TextBox 50">
            <a:extLst>
              <a:ext uri="{FF2B5EF4-FFF2-40B4-BE49-F238E27FC236}">
                <a16:creationId xmlns:a16="http://schemas.microsoft.com/office/drawing/2014/main" id="{F1450699-AC89-E98C-F14B-9313568B2D53}"/>
              </a:ext>
            </a:extLst>
          </p:cNvPr>
          <p:cNvSpPr txBox="1"/>
          <p:nvPr/>
        </p:nvSpPr>
        <p:spPr>
          <a:xfrm>
            <a:off x="28760339" y="10408988"/>
            <a:ext cx="6867684" cy="3539430"/>
          </a:xfrm>
          <a:prstGeom prst="rect">
            <a:avLst/>
          </a:prstGeom>
          <a:noFill/>
        </p:spPr>
        <p:txBody>
          <a:bodyPr wrap="square" rtlCol="0">
            <a:spAutoFit/>
          </a:bodyPr>
          <a:lstStyle/>
          <a:p>
            <a:r>
              <a:rPr lang="en-GB" sz="2800" b="0" i="0" u="none" strike="noStrike" dirty="0">
                <a:solidFill>
                  <a:srgbClr val="000000"/>
                </a:solidFill>
                <a:effectLst/>
                <a:latin typeface="Droid Serif"/>
              </a:rPr>
              <a:t>After building models, they need to be evaluated to determine their performance and effectiveness. This phase involves assessing the models' performance using appropriate evaluation metrics and techniques. It may also involve comparing different models to select the best one for deployment.</a:t>
            </a:r>
            <a:endParaRPr lang="en-IE" sz="2800" dirty="0">
              <a:latin typeface="Droid Serif"/>
            </a:endParaRPr>
          </a:p>
        </p:txBody>
      </p:sp>
      <p:sp>
        <p:nvSpPr>
          <p:cNvPr id="52" name="TextBox 51">
            <a:extLst>
              <a:ext uri="{FF2B5EF4-FFF2-40B4-BE49-F238E27FC236}">
                <a16:creationId xmlns:a16="http://schemas.microsoft.com/office/drawing/2014/main" id="{FD439557-5404-7793-5C10-3A55CF92FC79}"/>
              </a:ext>
            </a:extLst>
          </p:cNvPr>
          <p:cNvSpPr txBox="1"/>
          <p:nvPr/>
        </p:nvSpPr>
        <p:spPr>
          <a:xfrm>
            <a:off x="37240699" y="17865275"/>
            <a:ext cx="4354250" cy="4401205"/>
          </a:xfrm>
          <a:prstGeom prst="rect">
            <a:avLst/>
          </a:prstGeom>
          <a:noFill/>
        </p:spPr>
        <p:txBody>
          <a:bodyPr wrap="square" rtlCol="0">
            <a:spAutoFit/>
          </a:bodyPr>
          <a:lstStyle/>
          <a:p>
            <a:r>
              <a:rPr lang="en-GB" sz="2800" b="0" i="0" u="none" strike="noStrike" dirty="0">
                <a:solidFill>
                  <a:srgbClr val="000000"/>
                </a:solidFill>
                <a:effectLst/>
                <a:latin typeface="Droid Serif"/>
              </a:rPr>
              <a:t> Once a satisfactory model is identified, it needs to be deployed into production. This phase involves implementing the model into the operational environment, integrating it with existing systems, and providing documentation and support for end-users.</a:t>
            </a:r>
            <a:endParaRPr lang="en-IE" sz="2800" dirty="0">
              <a:latin typeface="Droid Serif"/>
            </a:endParaRPr>
          </a:p>
        </p:txBody>
      </p:sp>
      <p:sp>
        <p:nvSpPr>
          <p:cNvPr id="55" name="Google Shape;69;p13">
            <a:extLst>
              <a:ext uri="{FF2B5EF4-FFF2-40B4-BE49-F238E27FC236}">
                <a16:creationId xmlns:a16="http://schemas.microsoft.com/office/drawing/2014/main" id="{7A8AC9E8-093D-A6B2-5DDA-F0EFADC14ACD}"/>
              </a:ext>
            </a:extLst>
          </p:cNvPr>
          <p:cNvSpPr txBox="1"/>
          <p:nvPr/>
        </p:nvSpPr>
        <p:spPr>
          <a:xfrm>
            <a:off x="15074051" y="8931064"/>
            <a:ext cx="3607797" cy="627529"/>
          </a:xfrm>
          <a:prstGeom prst="rect">
            <a:avLst/>
          </a:prstGeom>
          <a:noFill/>
          <a:ln>
            <a:noFill/>
          </a:ln>
        </p:spPr>
        <p:txBody>
          <a:bodyPr spcFirstLastPara="1" wrap="square" lIns="91425" tIns="91425" rIns="91425" bIns="91425" anchor="t" anchorCtr="0">
            <a:noAutofit/>
          </a:bodyPr>
          <a:lstStyle/>
          <a:p>
            <a:pPr>
              <a:buSzPts val="1100"/>
            </a:pPr>
            <a:r>
              <a:rPr lang="en-GB" sz="3200" b="1" dirty="0">
                <a:solidFill>
                  <a:srgbClr val="F3BE29"/>
                </a:solidFill>
                <a:latin typeface="Droid Serif"/>
                <a:sym typeface="Droid Serif"/>
              </a:rPr>
              <a:t>3. Data Preparation</a:t>
            </a:r>
            <a:endParaRPr lang="en-GB" sz="3200" dirty="0">
              <a:latin typeface="Droid Serif"/>
              <a:sym typeface="Droid Serif"/>
            </a:endParaRPr>
          </a:p>
          <a:p>
            <a:endParaRPr lang="en-GB" sz="2400" dirty="0">
              <a:solidFill>
                <a:schemeClr val="bg2">
                  <a:lumMod val="75000"/>
                </a:schemeClr>
              </a:solidFill>
              <a:latin typeface="Droid Serif"/>
            </a:endParaRPr>
          </a:p>
        </p:txBody>
      </p:sp>
      <p:sp>
        <p:nvSpPr>
          <p:cNvPr id="1040" name="TextBox 1039">
            <a:extLst>
              <a:ext uri="{FF2B5EF4-FFF2-40B4-BE49-F238E27FC236}">
                <a16:creationId xmlns:a16="http://schemas.microsoft.com/office/drawing/2014/main" id="{61A6DFBF-46CB-E0EE-AD46-652CB14471E0}"/>
              </a:ext>
            </a:extLst>
          </p:cNvPr>
          <p:cNvSpPr txBox="1"/>
          <p:nvPr/>
        </p:nvSpPr>
        <p:spPr>
          <a:xfrm>
            <a:off x="15037451" y="11531060"/>
            <a:ext cx="7248648" cy="3046988"/>
          </a:xfrm>
          <a:prstGeom prst="rect">
            <a:avLst/>
          </a:prstGeom>
          <a:noFill/>
        </p:spPr>
        <p:txBody>
          <a:bodyPr wrap="square" rtlCol="0">
            <a:spAutoFit/>
          </a:bodyPr>
          <a:lstStyle/>
          <a:p>
            <a:r>
              <a:rPr lang="en-GB" sz="2400" b="0" i="0" u="none" strike="noStrike" dirty="0">
                <a:solidFill>
                  <a:srgbClr val="000000"/>
                </a:solidFill>
                <a:effectLst/>
                <a:latin typeface="Droid Serif"/>
              </a:rPr>
              <a:t>The aim is to enhance the quality of the data by:</a:t>
            </a:r>
          </a:p>
          <a:p>
            <a:pPr marL="457200" indent="-457200">
              <a:buFont typeface="Arial" panose="020B0604020202020204" pitchFamily="34" charset="0"/>
              <a:buChar char="•"/>
            </a:pPr>
            <a:r>
              <a:rPr lang="en-GB" sz="2400" b="0" i="0" u="none" strike="noStrike" dirty="0">
                <a:solidFill>
                  <a:srgbClr val="000000"/>
                </a:solidFill>
                <a:effectLst/>
                <a:latin typeface="Droid Serif"/>
              </a:rPr>
              <a:t>addressing </a:t>
            </a:r>
            <a:r>
              <a:rPr lang="en-GB" sz="2400" b="1" i="0" u="none" strike="noStrike" dirty="0">
                <a:solidFill>
                  <a:schemeClr val="accent6">
                    <a:lumMod val="50000"/>
                  </a:schemeClr>
                </a:solidFill>
                <a:effectLst/>
                <a:latin typeface="Droid Serif"/>
              </a:rPr>
              <a:t>missing</a:t>
            </a:r>
            <a:r>
              <a:rPr lang="en-GB" sz="2400" b="0" i="0" u="none" strike="noStrike" dirty="0">
                <a:solidFill>
                  <a:srgbClr val="000000"/>
                </a:solidFill>
                <a:effectLst/>
                <a:latin typeface="Droid Serif"/>
              </a:rPr>
              <a:t> or inconsistent values, </a:t>
            </a:r>
          </a:p>
          <a:p>
            <a:pPr marL="457200" indent="-457200">
              <a:buFont typeface="Arial" panose="020B0604020202020204" pitchFamily="34" charset="0"/>
              <a:buChar char="•"/>
            </a:pPr>
            <a:r>
              <a:rPr lang="en-GB" sz="2400" b="0" i="0" u="none" strike="noStrike" dirty="0">
                <a:solidFill>
                  <a:srgbClr val="000000"/>
                </a:solidFill>
                <a:effectLst/>
                <a:latin typeface="Droid Serif"/>
              </a:rPr>
              <a:t>handling various data types including </a:t>
            </a:r>
            <a:r>
              <a:rPr lang="en-GB" sz="2400" b="1" i="0" u="none" strike="noStrike" dirty="0">
                <a:solidFill>
                  <a:schemeClr val="accent6">
                    <a:lumMod val="50000"/>
                  </a:schemeClr>
                </a:solidFill>
                <a:effectLst/>
                <a:latin typeface="Droid Serif"/>
              </a:rPr>
              <a:t>type casting</a:t>
            </a:r>
            <a:r>
              <a:rPr lang="en-GB" sz="2400" b="0" i="0" u="none" strike="noStrike" dirty="0">
                <a:solidFill>
                  <a:srgbClr val="000000"/>
                </a:solidFill>
                <a:effectLst/>
                <a:latin typeface="Droid Serif"/>
              </a:rPr>
              <a:t>, </a:t>
            </a:r>
          </a:p>
          <a:p>
            <a:pPr marL="457200" indent="-457200">
              <a:buFont typeface="Arial" panose="020B0604020202020204" pitchFamily="34" charset="0"/>
              <a:buChar char="•"/>
            </a:pPr>
            <a:r>
              <a:rPr lang="en-GB" sz="2400" b="0" i="0" u="none" strike="noStrike" dirty="0">
                <a:solidFill>
                  <a:srgbClr val="000000"/>
                </a:solidFill>
                <a:effectLst/>
                <a:latin typeface="Droid Serif"/>
              </a:rPr>
              <a:t>number formatting, and </a:t>
            </a:r>
            <a:r>
              <a:rPr lang="en-GB" sz="2400" b="1" i="0" u="none" strike="noStrike" dirty="0">
                <a:solidFill>
                  <a:schemeClr val="accent6">
                    <a:lumMod val="50000"/>
                  </a:schemeClr>
                </a:solidFill>
                <a:effectLst/>
                <a:latin typeface="Droid Serif"/>
              </a:rPr>
              <a:t>label encoding </a:t>
            </a:r>
            <a:r>
              <a:rPr lang="en-GB" sz="2400" b="0" i="0" u="none" strike="noStrike" dirty="0">
                <a:solidFill>
                  <a:srgbClr val="000000"/>
                </a:solidFill>
                <a:effectLst/>
                <a:latin typeface="Droid Serif"/>
              </a:rPr>
              <a:t>categorical variables, </a:t>
            </a:r>
          </a:p>
          <a:p>
            <a:pPr marL="457200" indent="-457200">
              <a:buFont typeface="Arial" panose="020B0604020202020204" pitchFamily="34" charset="0"/>
              <a:buChar char="•"/>
            </a:pPr>
            <a:r>
              <a:rPr lang="en-GB" sz="2400" b="1" dirty="0">
                <a:solidFill>
                  <a:schemeClr val="accent6">
                    <a:lumMod val="50000"/>
                  </a:schemeClr>
                </a:solidFill>
                <a:latin typeface="Droid Serif"/>
              </a:rPr>
              <a:t>t</a:t>
            </a:r>
            <a:r>
              <a:rPr lang="en-GB" sz="2400" b="1" i="0" u="none" strike="noStrike" dirty="0">
                <a:solidFill>
                  <a:schemeClr val="accent6">
                    <a:lumMod val="50000"/>
                  </a:schemeClr>
                </a:solidFill>
                <a:effectLst/>
                <a:latin typeface="Droid Serif"/>
              </a:rPr>
              <a:t>ransforming</a:t>
            </a:r>
            <a:r>
              <a:rPr lang="en-GB" sz="2400" b="0" i="0" u="none" strike="noStrike" dirty="0">
                <a:solidFill>
                  <a:srgbClr val="000000"/>
                </a:solidFill>
                <a:effectLst/>
                <a:latin typeface="Droid Serif"/>
              </a:rPr>
              <a:t> or scaling the data using standardisation or </a:t>
            </a:r>
            <a:r>
              <a:rPr lang="en-GB" sz="2400" b="1" i="0" u="none" strike="noStrike" dirty="0">
                <a:solidFill>
                  <a:schemeClr val="accent6">
                    <a:lumMod val="50000"/>
                  </a:schemeClr>
                </a:solidFill>
                <a:effectLst/>
                <a:latin typeface="Droid Serif"/>
              </a:rPr>
              <a:t>normalisation</a:t>
            </a:r>
            <a:r>
              <a:rPr lang="en-GB" sz="2400" b="0" i="0" u="none" strike="noStrike" dirty="0">
                <a:solidFill>
                  <a:srgbClr val="000000"/>
                </a:solidFill>
                <a:effectLst/>
                <a:latin typeface="Droid Serif"/>
              </a:rPr>
              <a:t> techniques, </a:t>
            </a:r>
          </a:p>
          <a:p>
            <a:pPr marL="457200" indent="-457200">
              <a:buFont typeface="Arial" panose="020B0604020202020204" pitchFamily="34" charset="0"/>
              <a:buChar char="•"/>
            </a:pPr>
            <a:r>
              <a:rPr lang="en-GB" sz="2400" b="0" i="0" u="none" strike="noStrike" dirty="0">
                <a:solidFill>
                  <a:srgbClr val="000000"/>
                </a:solidFill>
                <a:effectLst/>
                <a:latin typeface="Droid Serif"/>
              </a:rPr>
              <a:t>and conducting </a:t>
            </a:r>
            <a:r>
              <a:rPr lang="en-GB" sz="2400" b="1" i="0" u="none" strike="noStrike" dirty="0">
                <a:solidFill>
                  <a:schemeClr val="accent6">
                    <a:lumMod val="50000"/>
                  </a:schemeClr>
                </a:solidFill>
                <a:effectLst/>
                <a:latin typeface="Droid Serif"/>
              </a:rPr>
              <a:t>feature engineering</a:t>
            </a:r>
            <a:r>
              <a:rPr lang="en-GB" sz="2400" b="0" i="0" u="none" strike="noStrike" dirty="0">
                <a:solidFill>
                  <a:srgbClr val="000000"/>
                </a:solidFill>
                <a:effectLst/>
                <a:latin typeface="Droid Serif"/>
              </a:rPr>
              <a:t>. </a:t>
            </a:r>
            <a:endParaRPr lang="en-IE" sz="2400" dirty="0">
              <a:latin typeface="Droid Serif"/>
            </a:endParaRPr>
          </a:p>
        </p:txBody>
      </p:sp>
      <p:pic>
        <p:nvPicPr>
          <p:cNvPr id="1041" name="Picture 1040" descr="A diagram of a network&#10;&#10;Description automatically generated">
            <a:extLst>
              <a:ext uri="{FF2B5EF4-FFF2-40B4-BE49-F238E27FC236}">
                <a16:creationId xmlns:a16="http://schemas.microsoft.com/office/drawing/2014/main" id="{BDD009EE-D532-BC08-FD3B-4A191DEBAD4C}"/>
              </a:ext>
            </a:extLst>
          </p:cNvPr>
          <p:cNvPicPr>
            <a:picLocks noChangeAspect="1"/>
          </p:cNvPicPr>
          <p:nvPr/>
        </p:nvPicPr>
        <p:blipFill rotWithShape="1">
          <a:blip r:embed="rId14">
            <a:alphaModFix amt="60000"/>
            <a:extLst>
              <a:ext uri="{BEBA8EAE-BF5A-486C-A8C5-ECC9F3942E4B}">
                <a14:imgProps xmlns:a14="http://schemas.microsoft.com/office/drawing/2010/main">
                  <a14:imgLayer r:embed="rId15">
                    <a14:imgEffect>
                      <a14:saturation sat="113000"/>
                    </a14:imgEffect>
                    <a14:imgEffect>
                      <a14:brightnessContrast contrast="40000"/>
                    </a14:imgEffect>
                  </a14:imgLayer>
                </a14:imgProps>
              </a:ext>
              <a:ext uri="{28A0092B-C50C-407E-A947-70E740481C1C}">
                <a14:useLocalDpi xmlns:a14="http://schemas.microsoft.com/office/drawing/2010/main" val="0"/>
              </a:ext>
            </a:extLst>
          </a:blip>
          <a:srcRect l="27866" t="3853" r="5469" b="6256"/>
          <a:stretch/>
        </p:blipFill>
        <p:spPr>
          <a:xfrm>
            <a:off x="32033334" y="6955037"/>
            <a:ext cx="4863563" cy="2523467"/>
          </a:xfrm>
          <a:prstGeom prst="rect">
            <a:avLst/>
          </a:prstGeom>
        </p:spPr>
      </p:pic>
      <p:sp>
        <p:nvSpPr>
          <p:cNvPr id="1048" name="TextBox 1047">
            <a:extLst>
              <a:ext uri="{FF2B5EF4-FFF2-40B4-BE49-F238E27FC236}">
                <a16:creationId xmlns:a16="http://schemas.microsoft.com/office/drawing/2014/main" id="{B87D68D3-7B02-3CB5-5E23-E68161229DB3}"/>
              </a:ext>
            </a:extLst>
          </p:cNvPr>
          <p:cNvSpPr txBox="1"/>
          <p:nvPr/>
        </p:nvSpPr>
        <p:spPr>
          <a:xfrm>
            <a:off x="28932674" y="22689451"/>
            <a:ext cx="6633893" cy="3970318"/>
          </a:xfrm>
          <a:prstGeom prst="rect">
            <a:avLst/>
          </a:prstGeom>
          <a:noFill/>
        </p:spPr>
        <p:txBody>
          <a:bodyPr wrap="square" rtlCol="0">
            <a:spAutoFit/>
          </a:bodyPr>
          <a:lstStyle/>
          <a:p>
            <a:r>
              <a:rPr lang="en-GB" sz="2800" b="0" i="0" u="none" strike="noStrike" dirty="0">
                <a:solidFill>
                  <a:srgbClr val="000000"/>
                </a:solidFill>
                <a:effectLst/>
                <a:latin typeface="Droid Serif"/>
              </a:rPr>
              <a:t>The CRISP-DM methodology is iterative, meaning that it often requires going back and forth between different phases as new insights are gained or requirements change. For example, if the evaluation phase reveals that the model performance is not satisfactory, you may need to revisit the data preparation or modelling phases to make improvements.</a:t>
            </a:r>
            <a:endParaRPr lang="en-IE" sz="2800" dirty="0">
              <a:latin typeface="Droid Serif"/>
            </a:endParaRPr>
          </a:p>
        </p:txBody>
      </p:sp>
      <p:pic>
        <p:nvPicPr>
          <p:cNvPr id="3086" name="Picture 14">
            <a:extLst>
              <a:ext uri="{FF2B5EF4-FFF2-40B4-BE49-F238E27FC236}">
                <a16:creationId xmlns:a16="http://schemas.microsoft.com/office/drawing/2014/main" id="{F0766F24-4363-D7AE-8E71-26113C14637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608790" y="5101800"/>
            <a:ext cx="4556779" cy="4069890"/>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634B5E47-08C8-29F7-F922-E374F8D803A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667228" y="9142991"/>
            <a:ext cx="6505575" cy="4038600"/>
          </a:xfrm>
          <a:prstGeom prst="rect">
            <a:avLst/>
          </a:prstGeom>
          <a:noFill/>
          <a:extLst>
            <a:ext uri="{909E8E84-426E-40DD-AFC4-6F175D3DCCD1}">
              <a14:hiddenFill xmlns:a14="http://schemas.microsoft.com/office/drawing/2010/main">
                <a:solidFill>
                  <a:srgbClr val="FFFFFF"/>
                </a:solidFill>
              </a14:hiddenFill>
            </a:ext>
          </a:extLst>
        </p:spPr>
      </p:pic>
      <p:sp>
        <p:nvSpPr>
          <p:cNvPr id="1064" name="TextBox 1063">
            <a:extLst>
              <a:ext uri="{FF2B5EF4-FFF2-40B4-BE49-F238E27FC236}">
                <a16:creationId xmlns:a16="http://schemas.microsoft.com/office/drawing/2014/main" id="{781F3FC2-5DC7-ABA9-E55F-F9061D6C02E6}"/>
              </a:ext>
            </a:extLst>
          </p:cNvPr>
          <p:cNvSpPr txBox="1"/>
          <p:nvPr/>
        </p:nvSpPr>
        <p:spPr>
          <a:xfrm>
            <a:off x="28807578" y="4240603"/>
            <a:ext cx="13675731" cy="1815882"/>
          </a:xfrm>
          <a:prstGeom prst="rect">
            <a:avLst/>
          </a:prstGeom>
          <a:noFill/>
        </p:spPr>
        <p:txBody>
          <a:bodyPr wrap="square" rtlCol="0">
            <a:spAutoFit/>
          </a:bodyPr>
          <a:lstStyle/>
          <a:p>
            <a:r>
              <a:rPr lang="en-GB" sz="2800" b="0" i="0" u="none" strike="noStrike" dirty="0" err="1">
                <a:solidFill>
                  <a:srgbClr val="000000"/>
                </a:solidFill>
                <a:effectLst/>
                <a:latin typeface="Droid Serif"/>
              </a:rPr>
              <a:t>LightGBM</a:t>
            </a:r>
            <a:r>
              <a:rPr lang="en-GB" sz="2800" b="0" i="0" u="none" strike="noStrike" dirty="0">
                <a:solidFill>
                  <a:srgbClr val="000000"/>
                </a:solidFill>
                <a:effectLst/>
                <a:latin typeface="Droid Serif"/>
              </a:rPr>
              <a:t> adopts a leaf-wise growth strategy, as opposed to the traditional level-wise approach. The fundamental difference lies in how the tree grows and how branches expand.</a:t>
            </a:r>
          </a:p>
          <a:p>
            <a:endParaRPr lang="en-GB" sz="2800" dirty="0">
              <a:solidFill>
                <a:srgbClr val="000000"/>
              </a:solidFill>
              <a:latin typeface="Droid Serif"/>
            </a:endParaRPr>
          </a:p>
          <a:p>
            <a:endParaRPr lang="en-IE" sz="2800" dirty="0">
              <a:latin typeface="Droid Serif"/>
            </a:endParaRPr>
          </a:p>
        </p:txBody>
      </p:sp>
      <p:sp>
        <p:nvSpPr>
          <p:cNvPr id="1066" name="TextBox 1065">
            <a:extLst>
              <a:ext uri="{FF2B5EF4-FFF2-40B4-BE49-F238E27FC236}">
                <a16:creationId xmlns:a16="http://schemas.microsoft.com/office/drawing/2014/main" id="{7235E54E-1394-25ED-6559-45FDB6AA403F}"/>
              </a:ext>
            </a:extLst>
          </p:cNvPr>
          <p:cNvSpPr txBox="1"/>
          <p:nvPr/>
        </p:nvSpPr>
        <p:spPr>
          <a:xfrm>
            <a:off x="30345803" y="5196567"/>
            <a:ext cx="9902201" cy="523220"/>
          </a:xfrm>
          <a:prstGeom prst="rect">
            <a:avLst/>
          </a:prstGeom>
          <a:noFill/>
        </p:spPr>
        <p:txBody>
          <a:bodyPr wrap="square" rtlCol="0">
            <a:spAutoFit/>
          </a:bodyPr>
          <a:lstStyle/>
          <a:p>
            <a:endParaRPr lang="en-IE" sz="2800" dirty="0">
              <a:latin typeface="Droid Serif"/>
            </a:endParaRPr>
          </a:p>
        </p:txBody>
      </p:sp>
      <p:sp>
        <p:nvSpPr>
          <p:cNvPr id="1070" name="TextBox 1069">
            <a:extLst>
              <a:ext uri="{FF2B5EF4-FFF2-40B4-BE49-F238E27FC236}">
                <a16:creationId xmlns:a16="http://schemas.microsoft.com/office/drawing/2014/main" id="{7111C783-975E-EFE8-B593-ACCE9B6D518D}"/>
              </a:ext>
            </a:extLst>
          </p:cNvPr>
          <p:cNvSpPr txBox="1"/>
          <p:nvPr/>
        </p:nvSpPr>
        <p:spPr>
          <a:xfrm>
            <a:off x="15113130" y="17861806"/>
            <a:ext cx="12618116" cy="1261884"/>
          </a:xfrm>
          <a:prstGeom prst="rect">
            <a:avLst/>
          </a:prstGeom>
          <a:noFill/>
        </p:spPr>
        <p:txBody>
          <a:bodyPr wrap="square" rtlCol="0">
            <a:spAutoFit/>
          </a:bodyPr>
          <a:lstStyle/>
          <a:p>
            <a:pPr algn="just"/>
            <a:r>
              <a:rPr lang="en-GB" sz="2400" b="0" i="0" u="none" strike="noStrike" dirty="0">
                <a:solidFill>
                  <a:srgbClr val="000000"/>
                </a:solidFill>
                <a:effectLst/>
                <a:latin typeface="Droid Serif"/>
              </a:rPr>
              <a:t>The objective is to predict the market value of a player, which is continuous data, using multiple predictors, making this a multiple regression problem. Furthermore, we are using labelled data making this a supervised ML application</a:t>
            </a:r>
            <a:r>
              <a:rPr lang="en-GB" sz="2800" b="0" i="0" u="none" strike="noStrike" dirty="0">
                <a:solidFill>
                  <a:srgbClr val="000000"/>
                </a:solidFill>
                <a:effectLst/>
                <a:latin typeface="Droid Serif"/>
              </a:rPr>
              <a:t>.</a:t>
            </a:r>
            <a:endParaRPr lang="en-IE" sz="2800" dirty="0">
              <a:latin typeface="Droid Serif"/>
            </a:endParaRPr>
          </a:p>
        </p:txBody>
      </p:sp>
      <p:sp>
        <p:nvSpPr>
          <p:cNvPr id="1082" name="TextBox 1081">
            <a:extLst>
              <a:ext uri="{FF2B5EF4-FFF2-40B4-BE49-F238E27FC236}">
                <a16:creationId xmlns:a16="http://schemas.microsoft.com/office/drawing/2014/main" id="{F5380147-6328-4D11-4A2E-B31E804F65F3}"/>
              </a:ext>
            </a:extLst>
          </p:cNvPr>
          <p:cNvSpPr txBox="1"/>
          <p:nvPr/>
        </p:nvSpPr>
        <p:spPr>
          <a:xfrm>
            <a:off x="28760337" y="5582236"/>
            <a:ext cx="8975985" cy="1384995"/>
          </a:xfrm>
          <a:prstGeom prst="rect">
            <a:avLst/>
          </a:prstGeom>
          <a:noFill/>
        </p:spPr>
        <p:txBody>
          <a:bodyPr wrap="square" rtlCol="0">
            <a:spAutoFit/>
          </a:bodyPr>
          <a:lstStyle/>
          <a:p>
            <a:r>
              <a:rPr lang="en-GB" sz="2800" b="0" i="0" u="none" strike="noStrike" dirty="0">
                <a:solidFill>
                  <a:srgbClr val="000000"/>
                </a:solidFill>
                <a:effectLst/>
                <a:latin typeface="Droid Serif"/>
              </a:rPr>
              <a:t>The tree grows by adding a leaf that provides the maximum gain at each expansion step. In other words, only one leaf node is added at each expansion step.</a:t>
            </a:r>
          </a:p>
        </p:txBody>
      </p:sp>
      <p:pic>
        <p:nvPicPr>
          <p:cNvPr id="1084" name="Picture 1083">
            <a:extLst>
              <a:ext uri="{FF2B5EF4-FFF2-40B4-BE49-F238E27FC236}">
                <a16:creationId xmlns:a16="http://schemas.microsoft.com/office/drawing/2014/main" id="{AE7D9390-3A08-BFFF-A24D-05251C381A4C}"/>
              </a:ext>
            </a:extLst>
          </p:cNvPr>
          <p:cNvPicPr>
            <a:picLocks noChangeAspect="1"/>
          </p:cNvPicPr>
          <p:nvPr/>
        </p:nvPicPr>
        <p:blipFill>
          <a:blip r:embed="rId18"/>
          <a:stretch>
            <a:fillRect/>
          </a:stretch>
        </p:blipFill>
        <p:spPr>
          <a:xfrm>
            <a:off x="35665904" y="22775640"/>
            <a:ext cx="6442078" cy="2445488"/>
          </a:xfrm>
          <a:prstGeom prst="rect">
            <a:avLst/>
          </a:prstGeom>
        </p:spPr>
      </p:pic>
      <p:sp>
        <p:nvSpPr>
          <p:cNvPr id="1085" name="TextBox 1084">
            <a:extLst>
              <a:ext uri="{FF2B5EF4-FFF2-40B4-BE49-F238E27FC236}">
                <a16:creationId xmlns:a16="http://schemas.microsoft.com/office/drawing/2014/main" id="{D0112943-15C7-DC92-031E-B9586B2E46A6}"/>
              </a:ext>
            </a:extLst>
          </p:cNvPr>
          <p:cNvSpPr txBox="1"/>
          <p:nvPr/>
        </p:nvSpPr>
        <p:spPr>
          <a:xfrm>
            <a:off x="4064965" y="16023541"/>
            <a:ext cx="2084001" cy="461665"/>
          </a:xfrm>
          <a:prstGeom prst="rect">
            <a:avLst/>
          </a:prstGeom>
          <a:noFill/>
        </p:spPr>
        <p:txBody>
          <a:bodyPr wrap="square" rtlCol="0">
            <a:spAutoFit/>
          </a:bodyPr>
          <a:lstStyle/>
          <a:p>
            <a:pPr marL="457200" indent="-457200">
              <a:buFont typeface="Arial" panose="020B0604020202020204" pitchFamily="34" charset="0"/>
              <a:buChar char="•"/>
            </a:pPr>
            <a:r>
              <a:rPr lang="en-GB" sz="2400" b="0" i="0" strike="noStrike" dirty="0">
                <a:effectLst/>
                <a:latin typeface="Droid Serif"/>
              </a:rPr>
              <a:t>9 CSV Fi</a:t>
            </a:r>
            <a:r>
              <a:rPr lang="en-GB" sz="2400" dirty="0">
                <a:solidFill>
                  <a:srgbClr val="000000"/>
                </a:solidFill>
                <a:latin typeface="Droid Serif"/>
              </a:rPr>
              <a:t>les:</a:t>
            </a:r>
            <a:endParaRPr lang="en-IE" sz="3600" dirty="0">
              <a:latin typeface="Droid Serif"/>
            </a:endParaRPr>
          </a:p>
        </p:txBody>
      </p:sp>
      <p:pic>
        <p:nvPicPr>
          <p:cNvPr id="3090" name="Picture 18">
            <a:extLst>
              <a:ext uri="{FF2B5EF4-FFF2-40B4-BE49-F238E27FC236}">
                <a16:creationId xmlns:a16="http://schemas.microsoft.com/office/drawing/2014/main" id="{F8B73B6B-9D53-457F-3F3D-80835350E2D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0628399" y="16444004"/>
            <a:ext cx="6588691" cy="4339173"/>
          </a:xfrm>
          <a:prstGeom prst="rect">
            <a:avLst/>
          </a:prstGeom>
          <a:noFill/>
          <a:extLst>
            <a:ext uri="{909E8E84-426E-40DD-AFC4-6F175D3DCCD1}">
              <a14:hiddenFill xmlns:a14="http://schemas.microsoft.com/office/drawing/2010/main">
                <a:solidFill>
                  <a:srgbClr val="FFFFFF"/>
                </a:solidFill>
              </a14:hiddenFill>
            </a:ext>
          </a:extLst>
        </p:spPr>
      </p:pic>
      <p:pic>
        <p:nvPicPr>
          <p:cNvPr id="1087" name="Picture 1086">
            <a:extLst>
              <a:ext uri="{FF2B5EF4-FFF2-40B4-BE49-F238E27FC236}">
                <a16:creationId xmlns:a16="http://schemas.microsoft.com/office/drawing/2014/main" id="{06171C9B-8154-397F-2BDB-1A98BC76ACC8}"/>
              </a:ext>
            </a:extLst>
          </p:cNvPr>
          <p:cNvPicPr>
            <a:picLocks noChangeAspect="1"/>
          </p:cNvPicPr>
          <p:nvPr/>
        </p:nvPicPr>
        <p:blipFill>
          <a:blip r:embed="rId20"/>
          <a:stretch>
            <a:fillRect/>
          </a:stretch>
        </p:blipFill>
        <p:spPr>
          <a:xfrm>
            <a:off x="1043641" y="23717689"/>
            <a:ext cx="5552863" cy="3848030"/>
          </a:xfrm>
          <a:prstGeom prst="rect">
            <a:avLst/>
          </a:prstGeom>
        </p:spPr>
      </p:pic>
      <p:pic>
        <p:nvPicPr>
          <p:cNvPr id="3073" name="Picture 3072">
            <a:extLst>
              <a:ext uri="{FF2B5EF4-FFF2-40B4-BE49-F238E27FC236}">
                <a16:creationId xmlns:a16="http://schemas.microsoft.com/office/drawing/2014/main" id="{71421E25-5C35-4DE6-8AA5-D3E66969891E}"/>
              </a:ext>
            </a:extLst>
          </p:cNvPr>
          <p:cNvPicPr>
            <a:picLocks noChangeAspect="1"/>
          </p:cNvPicPr>
          <p:nvPr/>
        </p:nvPicPr>
        <p:blipFill>
          <a:blip r:embed="rId21"/>
          <a:stretch>
            <a:fillRect/>
          </a:stretch>
        </p:blipFill>
        <p:spPr>
          <a:xfrm>
            <a:off x="5025238" y="23027492"/>
            <a:ext cx="3513988" cy="3177231"/>
          </a:xfrm>
          <a:prstGeom prst="rect">
            <a:avLst/>
          </a:prstGeom>
        </p:spPr>
      </p:pic>
      <p:pic>
        <p:nvPicPr>
          <p:cNvPr id="3077" name="Picture 3076">
            <a:extLst>
              <a:ext uri="{FF2B5EF4-FFF2-40B4-BE49-F238E27FC236}">
                <a16:creationId xmlns:a16="http://schemas.microsoft.com/office/drawing/2014/main" id="{F8824041-EB88-9C7C-AD17-3CF69674FB39}"/>
              </a:ext>
            </a:extLst>
          </p:cNvPr>
          <p:cNvPicPr>
            <a:picLocks noChangeAspect="1"/>
          </p:cNvPicPr>
          <p:nvPr/>
        </p:nvPicPr>
        <p:blipFill>
          <a:blip r:embed="rId22"/>
          <a:stretch>
            <a:fillRect/>
          </a:stretch>
        </p:blipFill>
        <p:spPr>
          <a:xfrm>
            <a:off x="8725840" y="23599399"/>
            <a:ext cx="5736942" cy="3753957"/>
          </a:xfrm>
          <a:prstGeom prst="rect">
            <a:avLst/>
          </a:prstGeom>
        </p:spPr>
      </p:pic>
      <p:sp>
        <p:nvSpPr>
          <p:cNvPr id="3083" name="Google Shape;63;p13">
            <a:extLst>
              <a:ext uri="{FF2B5EF4-FFF2-40B4-BE49-F238E27FC236}">
                <a16:creationId xmlns:a16="http://schemas.microsoft.com/office/drawing/2014/main" id="{67678A82-3BB3-AF7B-84B2-B56D88F5B875}"/>
              </a:ext>
            </a:extLst>
          </p:cNvPr>
          <p:cNvSpPr txBox="1"/>
          <p:nvPr/>
        </p:nvSpPr>
        <p:spPr>
          <a:xfrm>
            <a:off x="2558747" y="28490377"/>
            <a:ext cx="2387786" cy="114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IE" sz="6000" dirty="0">
                <a:latin typeface="Oswald"/>
                <a:ea typeface="Oswald"/>
                <a:cs typeface="Oswald"/>
                <a:sym typeface="Oswald"/>
              </a:rPr>
              <a:t>Tools...</a:t>
            </a:r>
            <a:endParaRPr lang="en-US" sz="6000" dirty="0">
              <a:solidFill>
                <a:schemeClr val="tx1"/>
              </a:solidFill>
              <a:latin typeface="Oswald"/>
              <a:ea typeface="Oswald"/>
              <a:cs typeface="Oswald"/>
            </a:endParaRPr>
          </a:p>
          <a:p>
            <a:pPr marL="0" lvl="0" indent="0" algn="l" rtl="0">
              <a:spcBef>
                <a:spcPts val="0"/>
              </a:spcBef>
              <a:spcAft>
                <a:spcPts val="0"/>
              </a:spcAft>
              <a:buNone/>
            </a:pPr>
            <a:endParaRPr dirty="0">
              <a:latin typeface="Oswald"/>
              <a:ea typeface="Oswald"/>
              <a:cs typeface="Oswald"/>
              <a:sym typeface="Oswald"/>
            </a:endParaRPr>
          </a:p>
        </p:txBody>
      </p:sp>
      <p:pic>
        <p:nvPicPr>
          <p:cNvPr id="3092" name="Picture 20">
            <a:extLst>
              <a:ext uri="{FF2B5EF4-FFF2-40B4-BE49-F238E27FC236}">
                <a16:creationId xmlns:a16="http://schemas.microsoft.com/office/drawing/2014/main" id="{5040113C-01E0-5236-BEF6-A95A402D8E2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677310" y="28723733"/>
            <a:ext cx="2743200" cy="1037502"/>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a:extLst>
              <a:ext uri="{FF2B5EF4-FFF2-40B4-BE49-F238E27FC236}">
                <a16:creationId xmlns:a16="http://schemas.microsoft.com/office/drawing/2014/main" id="{03862A1A-9D4C-4CBA-09BB-1FCEF229CA37}"/>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342670" y="28182649"/>
            <a:ext cx="1947598" cy="881456"/>
          </a:xfrm>
          <a:prstGeom prst="rect">
            <a:avLst/>
          </a:prstGeom>
          <a:noFill/>
          <a:extLst>
            <a:ext uri="{909E8E84-426E-40DD-AFC4-6F175D3DCCD1}">
              <a14:hiddenFill xmlns:a14="http://schemas.microsoft.com/office/drawing/2010/main">
                <a:solidFill>
                  <a:srgbClr val="FFFFFF"/>
                </a:solidFill>
              </a14:hiddenFill>
            </a:ext>
          </a:extLst>
        </p:spPr>
      </p:pic>
      <p:pic>
        <p:nvPicPr>
          <p:cNvPr id="3095" name="Picture 23">
            <a:extLst>
              <a:ext uri="{FF2B5EF4-FFF2-40B4-BE49-F238E27FC236}">
                <a16:creationId xmlns:a16="http://schemas.microsoft.com/office/drawing/2014/main" id="{12C9C4CE-1FD5-E700-CDAF-20EA7F387F7B}"/>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0078412" y="29097061"/>
            <a:ext cx="2057400" cy="752475"/>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a:extLst>
              <a:ext uri="{FF2B5EF4-FFF2-40B4-BE49-F238E27FC236}">
                <a16:creationId xmlns:a16="http://schemas.microsoft.com/office/drawing/2014/main" id="{5F5B0707-44E5-1B5B-5056-D0736DA6801F}"/>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1552269" y="28408626"/>
            <a:ext cx="2919177" cy="688435"/>
          </a:xfrm>
          <a:prstGeom prst="rect">
            <a:avLst/>
          </a:prstGeom>
          <a:noFill/>
          <a:extLst>
            <a:ext uri="{909E8E84-426E-40DD-AFC4-6F175D3DCCD1}">
              <a14:hiddenFill xmlns:a14="http://schemas.microsoft.com/office/drawing/2010/main">
                <a:solidFill>
                  <a:srgbClr val="FFFFFF"/>
                </a:solidFill>
              </a14:hiddenFill>
            </a:ext>
          </a:extLst>
        </p:spPr>
      </p:pic>
      <p:pic>
        <p:nvPicPr>
          <p:cNvPr id="3097" name="Picture 25">
            <a:extLst>
              <a:ext uri="{FF2B5EF4-FFF2-40B4-BE49-F238E27FC236}">
                <a16:creationId xmlns:a16="http://schemas.microsoft.com/office/drawing/2014/main" id="{E5336649-DC5F-4494-A2F5-0B4A061D9867}"/>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2527105" y="29260569"/>
            <a:ext cx="2919176" cy="556034"/>
          </a:xfrm>
          <a:prstGeom prst="rect">
            <a:avLst/>
          </a:prstGeom>
          <a:noFill/>
          <a:extLst>
            <a:ext uri="{909E8E84-426E-40DD-AFC4-6F175D3DCCD1}">
              <a14:hiddenFill xmlns:a14="http://schemas.microsoft.com/office/drawing/2010/main">
                <a:solidFill>
                  <a:srgbClr val="FFFFFF"/>
                </a:solidFill>
              </a14:hiddenFill>
            </a:ext>
          </a:extLst>
        </p:spPr>
      </p:pic>
      <p:pic>
        <p:nvPicPr>
          <p:cNvPr id="3091" name="Picture 3090" descr="A black and blue text&#10;&#10;Description automatically generated">
            <a:extLst>
              <a:ext uri="{FF2B5EF4-FFF2-40B4-BE49-F238E27FC236}">
                <a16:creationId xmlns:a16="http://schemas.microsoft.com/office/drawing/2014/main" id="{6C3F111E-48D7-75DF-E6DD-33EEBD527714}"/>
              </a:ext>
            </a:extLst>
          </p:cNvPr>
          <p:cNvPicPr>
            <a:picLocks noChangeAspect="1"/>
          </p:cNvPicPr>
          <p:nvPr/>
        </p:nvPicPr>
        <p:blipFill rotWithShape="1">
          <a:blip r:embed="rId28">
            <a:extLst>
              <a:ext uri="{28A0092B-C50C-407E-A947-70E740481C1C}">
                <a14:useLocalDpi xmlns:a14="http://schemas.microsoft.com/office/drawing/2010/main" val="0"/>
              </a:ext>
            </a:extLst>
          </a:blip>
          <a:srcRect t="42290" b="38361"/>
          <a:stretch/>
        </p:blipFill>
        <p:spPr>
          <a:xfrm>
            <a:off x="14745332" y="28476810"/>
            <a:ext cx="2527688" cy="489091"/>
          </a:xfrm>
          <a:prstGeom prst="rect">
            <a:avLst/>
          </a:prstGeom>
        </p:spPr>
      </p:pic>
      <p:pic>
        <p:nvPicPr>
          <p:cNvPr id="3098" name="Picture 3097" descr="A logo of a brick wall&#10;&#10;Description automatically generated">
            <a:extLst>
              <a:ext uri="{FF2B5EF4-FFF2-40B4-BE49-F238E27FC236}">
                <a16:creationId xmlns:a16="http://schemas.microsoft.com/office/drawing/2014/main" id="{FF2313B2-CFA3-7E4F-5E6A-2A0EA61040E6}"/>
              </a:ext>
            </a:extLst>
          </p:cNvPr>
          <p:cNvPicPr>
            <a:picLocks noChangeAspect="1"/>
          </p:cNvPicPr>
          <p:nvPr/>
        </p:nvPicPr>
        <p:blipFill rotWithShape="1">
          <a:blip r:embed="rId29">
            <a:extLst>
              <a:ext uri="{28A0092B-C50C-407E-A947-70E740481C1C}">
                <a14:useLocalDpi xmlns:a14="http://schemas.microsoft.com/office/drawing/2010/main" val="0"/>
              </a:ext>
            </a:extLst>
          </a:blip>
          <a:srcRect t="16135" b="17852"/>
          <a:stretch/>
        </p:blipFill>
        <p:spPr>
          <a:xfrm>
            <a:off x="17473513" y="28336161"/>
            <a:ext cx="1232079" cy="813332"/>
          </a:xfrm>
          <a:prstGeom prst="rect">
            <a:avLst/>
          </a:prstGeom>
        </p:spPr>
      </p:pic>
      <p:pic>
        <p:nvPicPr>
          <p:cNvPr id="3102" name="Picture 3101">
            <a:extLst>
              <a:ext uri="{FF2B5EF4-FFF2-40B4-BE49-F238E27FC236}">
                <a16:creationId xmlns:a16="http://schemas.microsoft.com/office/drawing/2014/main" id="{ECB04568-80D1-6794-43DA-EE93D9988FBA}"/>
              </a:ext>
            </a:extLst>
          </p:cNvPr>
          <p:cNvPicPr>
            <a:picLocks noChangeAspect="1"/>
          </p:cNvPicPr>
          <p:nvPr/>
        </p:nvPicPr>
        <p:blipFill>
          <a:blip r:embed="rId30"/>
          <a:stretch>
            <a:fillRect/>
          </a:stretch>
        </p:blipFill>
        <p:spPr>
          <a:xfrm>
            <a:off x="6819720" y="28190342"/>
            <a:ext cx="980338" cy="942633"/>
          </a:xfrm>
          <a:prstGeom prst="rect">
            <a:avLst/>
          </a:prstGeom>
        </p:spPr>
      </p:pic>
      <p:pic>
        <p:nvPicPr>
          <p:cNvPr id="3087" name="Picture 3086" descr="A close up of a logo&#10;&#10;Description automatically generated">
            <a:extLst>
              <a:ext uri="{FF2B5EF4-FFF2-40B4-BE49-F238E27FC236}">
                <a16:creationId xmlns:a16="http://schemas.microsoft.com/office/drawing/2014/main" id="{F0559E92-2255-4307-47D4-861F3482B66D}"/>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7453136" y="28739851"/>
            <a:ext cx="2026826" cy="1091108"/>
          </a:xfrm>
          <a:prstGeom prst="rect">
            <a:avLst/>
          </a:prstGeom>
        </p:spPr>
      </p:pic>
      <p:pic>
        <p:nvPicPr>
          <p:cNvPr id="3106" name="Picture 3105">
            <a:extLst>
              <a:ext uri="{FF2B5EF4-FFF2-40B4-BE49-F238E27FC236}">
                <a16:creationId xmlns:a16="http://schemas.microsoft.com/office/drawing/2014/main" id="{817E007C-FBF4-190A-08B9-B2522AEE5B95}"/>
              </a:ext>
            </a:extLst>
          </p:cNvPr>
          <p:cNvPicPr>
            <a:picLocks noChangeAspect="1"/>
          </p:cNvPicPr>
          <p:nvPr/>
        </p:nvPicPr>
        <p:blipFill>
          <a:blip r:embed="rId32"/>
          <a:stretch>
            <a:fillRect/>
          </a:stretch>
        </p:blipFill>
        <p:spPr>
          <a:xfrm>
            <a:off x="18680435" y="28809814"/>
            <a:ext cx="702158" cy="984446"/>
          </a:xfrm>
          <a:prstGeom prst="rect">
            <a:avLst/>
          </a:prstGeom>
        </p:spPr>
      </p:pic>
      <p:sp>
        <p:nvSpPr>
          <p:cNvPr id="7" name="Google Shape;69;p13">
            <a:extLst>
              <a:ext uri="{FF2B5EF4-FFF2-40B4-BE49-F238E27FC236}">
                <a16:creationId xmlns:a16="http://schemas.microsoft.com/office/drawing/2014/main" id="{811A66A9-E41E-4A93-D42D-B845B81ADD8C}"/>
              </a:ext>
            </a:extLst>
          </p:cNvPr>
          <p:cNvSpPr txBox="1"/>
          <p:nvPr/>
        </p:nvSpPr>
        <p:spPr>
          <a:xfrm>
            <a:off x="15113131" y="4127955"/>
            <a:ext cx="4664087" cy="502320"/>
          </a:xfrm>
          <a:prstGeom prst="rect">
            <a:avLst/>
          </a:prstGeom>
          <a:noFill/>
          <a:ln>
            <a:noFill/>
          </a:ln>
        </p:spPr>
        <p:txBody>
          <a:bodyPr spcFirstLastPara="1" wrap="square" lIns="91425" tIns="91425" rIns="91425" bIns="91425" anchor="t" anchorCtr="0">
            <a:noAutofit/>
          </a:bodyPr>
          <a:lstStyle/>
          <a:p>
            <a:pPr>
              <a:buSzPts val="1100"/>
            </a:pPr>
            <a:r>
              <a:rPr lang="en-GB" sz="2400" b="1" dirty="0">
                <a:solidFill>
                  <a:schemeClr val="accent4">
                    <a:lumMod val="75000"/>
                  </a:schemeClr>
                </a:solidFill>
                <a:latin typeface="Droid Serif"/>
                <a:sym typeface="Droid Serif"/>
              </a:rPr>
              <a:t>Multivariate Analysis</a:t>
            </a:r>
            <a:endParaRPr lang="en-GB" sz="2400" dirty="0">
              <a:solidFill>
                <a:schemeClr val="accent4">
                  <a:lumMod val="75000"/>
                </a:schemeClr>
              </a:solidFill>
              <a:latin typeface="Droid Serif"/>
              <a:sym typeface="Droid Serif"/>
            </a:endParaRPr>
          </a:p>
          <a:p>
            <a:endParaRPr lang="en-GB" sz="2400" dirty="0">
              <a:solidFill>
                <a:schemeClr val="bg2">
                  <a:lumMod val="75000"/>
                </a:schemeClr>
              </a:solidFill>
              <a:latin typeface="Droid Serif"/>
            </a:endParaRPr>
          </a:p>
        </p:txBody>
      </p:sp>
      <p:sp>
        <p:nvSpPr>
          <p:cNvPr id="9" name="Google Shape;69;p13">
            <a:extLst>
              <a:ext uri="{FF2B5EF4-FFF2-40B4-BE49-F238E27FC236}">
                <a16:creationId xmlns:a16="http://schemas.microsoft.com/office/drawing/2014/main" id="{1D0AA66D-A644-A159-7D28-64D6F233C043}"/>
              </a:ext>
            </a:extLst>
          </p:cNvPr>
          <p:cNvSpPr txBox="1"/>
          <p:nvPr/>
        </p:nvSpPr>
        <p:spPr>
          <a:xfrm>
            <a:off x="957196" y="23154291"/>
            <a:ext cx="4664087" cy="502320"/>
          </a:xfrm>
          <a:prstGeom prst="rect">
            <a:avLst/>
          </a:prstGeom>
          <a:noFill/>
          <a:ln>
            <a:noFill/>
          </a:ln>
        </p:spPr>
        <p:txBody>
          <a:bodyPr spcFirstLastPara="1" wrap="square" lIns="91425" tIns="91425" rIns="91425" bIns="91425" anchor="t" anchorCtr="0">
            <a:noAutofit/>
          </a:bodyPr>
          <a:lstStyle/>
          <a:p>
            <a:pPr>
              <a:buSzPts val="1100"/>
            </a:pPr>
            <a:r>
              <a:rPr lang="en-GB" sz="2400" b="1" dirty="0">
                <a:solidFill>
                  <a:schemeClr val="accent4">
                    <a:lumMod val="75000"/>
                  </a:schemeClr>
                </a:solidFill>
                <a:latin typeface="Droid Serif"/>
                <a:sym typeface="Droid Serif"/>
              </a:rPr>
              <a:t>Bivariate Analysis</a:t>
            </a:r>
            <a:endParaRPr lang="en-GB" sz="2400" dirty="0">
              <a:solidFill>
                <a:schemeClr val="accent4">
                  <a:lumMod val="75000"/>
                </a:schemeClr>
              </a:solidFill>
              <a:latin typeface="Droid Serif"/>
              <a:sym typeface="Droid Serif"/>
            </a:endParaRPr>
          </a:p>
          <a:p>
            <a:endParaRPr lang="en-GB" sz="2400" dirty="0">
              <a:solidFill>
                <a:schemeClr val="bg2">
                  <a:lumMod val="75000"/>
                </a:schemeClr>
              </a:solidFill>
              <a:latin typeface="Droid Serif"/>
            </a:endParaRPr>
          </a:p>
        </p:txBody>
      </p:sp>
      <p:pic>
        <p:nvPicPr>
          <p:cNvPr id="36" name="Picture 35">
            <a:extLst>
              <a:ext uri="{FF2B5EF4-FFF2-40B4-BE49-F238E27FC236}">
                <a16:creationId xmlns:a16="http://schemas.microsoft.com/office/drawing/2014/main" id="{397DEB90-C8C6-E92F-A827-729A62C1EEF5}"/>
              </a:ext>
            </a:extLst>
          </p:cNvPr>
          <p:cNvPicPr>
            <a:picLocks noChangeAspect="1"/>
          </p:cNvPicPr>
          <p:nvPr/>
        </p:nvPicPr>
        <p:blipFill rotWithShape="1">
          <a:blip r:embed="rId33">
            <a:alphaModFix amt="81000"/>
          </a:blip>
          <a:srcRect t="5280"/>
          <a:stretch/>
        </p:blipFill>
        <p:spPr>
          <a:xfrm>
            <a:off x="8338647" y="6586064"/>
            <a:ext cx="6167930" cy="6423423"/>
          </a:xfrm>
          <a:prstGeom prst="rect">
            <a:avLst/>
          </a:prstGeom>
          <a:effectLst>
            <a:softEdge rad="63500"/>
          </a:effectLst>
        </p:spPr>
      </p:pic>
      <p:sp>
        <p:nvSpPr>
          <p:cNvPr id="31" name="TextBox 30">
            <a:extLst>
              <a:ext uri="{FF2B5EF4-FFF2-40B4-BE49-F238E27FC236}">
                <a16:creationId xmlns:a16="http://schemas.microsoft.com/office/drawing/2014/main" id="{76E29CAC-7F50-9D71-13C3-49DFDCB6A2DC}"/>
              </a:ext>
            </a:extLst>
          </p:cNvPr>
          <p:cNvSpPr txBox="1"/>
          <p:nvPr/>
        </p:nvSpPr>
        <p:spPr>
          <a:xfrm>
            <a:off x="1007005" y="11293924"/>
            <a:ext cx="8020924" cy="1938992"/>
          </a:xfrm>
          <a:prstGeom prst="rect">
            <a:avLst/>
          </a:prstGeom>
          <a:noFill/>
        </p:spPr>
        <p:txBody>
          <a:bodyPr wrap="square" rtlCol="0">
            <a:spAutoFit/>
          </a:bodyPr>
          <a:lstStyle/>
          <a:p>
            <a:pPr marL="342900" indent="-342900">
              <a:buFont typeface="Arial" panose="020B0604020202020204" pitchFamily="34" charset="0"/>
              <a:buChar char="•"/>
            </a:pPr>
            <a:r>
              <a:rPr lang="en-GB" sz="2400" b="0" i="0" u="none" strike="noStrike" dirty="0">
                <a:solidFill>
                  <a:srgbClr val="000000"/>
                </a:solidFill>
                <a:effectLst/>
                <a:latin typeface="Droid Serif"/>
              </a:rPr>
              <a:t>This project aims to level the playing field, at least financially in the transfer market, by developing a machine learning model to estimate the market value of football players based on various features such as age, goals, assists and other contributing factors.</a:t>
            </a:r>
            <a:endParaRPr lang="en-IE" sz="2400" dirty="0">
              <a:latin typeface="Droid Serif"/>
            </a:endParaRPr>
          </a:p>
        </p:txBody>
      </p:sp>
      <p:sp>
        <p:nvSpPr>
          <p:cNvPr id="1031" name="Google Shape;69;p13">
            <a:extLst>
              <a:ext uri="{FF2B5EF4-FFF2-40B4-BE49-F238E27FC236}">
                <a16:creationId xmlns:a16="http://schemas.microsoft.com/office/drawing/2014/main" id="{E0E63455-30C3-D345-B9B1-D72E7F8103BF}"/>
              </a:ext>
            </a:extLst>
          </p:cNvPr>
          <p:cNvSpPr txBox="1"/>
          <p:nvPr/>
        </p:nvSpPr>
        <p:spPr>
          <a:xfrm>
            <a:off x="5868612" y="12765039"/>
            <a:ext cx="4364661" cy="618159"/>
          </a:xfrm>
          <a:prstGeom prst="rect">
            <a:avLst/>
          </a:prstGeom>
          <a:noFill/>
          <a:ln>
            <a:noFill/>
          </a:ln>
        </p:spPr>
        <p:txBody>
          <a:bodyPr spcFirstLastPara="1" wrap="square" lIns="91425" tIns="91425" rIns="91425" bIns="91425" anchor="t" anchorCtr="0">
            <a:noAutofit/>
          </a:bodyPr>
          <a:lstStyle/>
          <a:p>
            <a:pPr>
              <a:buSzPts val="1100"/>
            </a:pPr>
            <a:r>
              <a:rPr lang="en-GB" sz="3200" b="1" dirty="0">
                <a:solidFill>
                  <a:srgbClr val="F3BE29"/>
                </a:solidFill>
                <a:latin typeface="Droid Serif"/>
                <a:sym typeface="Droid Serif"/>
              </a:rPr>
              <a:t>2. Data Understanding</a:t>
            </a:r>
            <a:r>
              <a:rPr lang="en-GB" sz="3200" dirty="0">
                <a:latin typeface="Droid Serif"/>
                <a:sym typeface="Droid Serif"/>
              </a:rPr>
              <a:t>  </a:t>
            </a:r>
          </a:p>
          <a:p>
            <a:endParaRPr lang="en-GB" sz="2400" dirty="0">
              <a:solidFill>
                <a:schemeClr val="bg2">
                  <a:lumMod val="75000"/>
                </a:schemeClr>
              </a:solidFill>
              <a:latin typeface="Droid Serif"/>
            </a:endParaRPr>
          </a:p>
        </p:txBody>
      </p:sp>
      <p:cxnSp>
        <p:nvCxnSpPr>
          <p:cNvPr id="1029" name="Connector: Curved 1028">
            <a:extLst>
              <a:ext uri="{FF2B5EF4-FFF2-40B4-BE49-F238E27FC236}">
                <a16:creationId xmlns:a16="http://schemas.microsoft.com/office/drawing/2014/main" id="{91474444-06C1-BEFC-38A9-07498257B161}"/>
              </a:ext>
            </a:extLst>
          </p:cNvPr>
          <p:cNvCxnSpPr>
            <a:cxnSpLocks/>
            <a:endCxn id="55" idx="1"/>
          </p:cNvCxnSpPr>
          <p:nvPr/>
        </p:nvCxnSpPr>
        <p:spPr>
          <a:xfrm flipV="1">
            <a:off x="9920417" y="9244829"/>
            <a:ext cx="5153634" cy="3994199"/>
          </a:xfrm>
          <a:prstGeom prst="curvedConnector3">
            <a:avLst>
              <a:gd name="adj1" fmla="val 97999"/>
            </a:avLst>
          </a:prstGeom>
          <a:ln w="34925">
            <a:solidFill>
              <a:srgbClr val="F3BE29">
                <a:alpha val="55000"/>
              </a:srgbClr>
            </a:solidFill>
            <a:tailEnd type="triangle"/>
          </a:ln>
        </p:spPr>
        <p:style>
          <a:lnRef idx="2">
            <a:schemeClr val="accent1"/>
          </a:lnRef>
          <a:fillRef idx="0">
            <a:schemeClr val="accent1"/>
          </a:fillRef>
          <a:effectRef idx="1">
            <a:schemeClr val="accent1"/>
          </a:effectRef>
          <a:fontRef idx="minor">
            <a:schemeClr val="tx1"/>
          </a:fontRef>
        </p:style>
      </p:cxnSp>
      <p:pic>
        <p:nvPicPr>
          <p:cNvPr id="47" name="Picture 2">
            <a:extLst>
              <a:ext uri="{FF2B5EF4-FFF2-40B4-BE49-F238E27FC236}">
                <a16:creationId xmlns:a16="http://schemas.microsoft.com/office/drawing/2014/main" id="{298ACDA8-38DF-1024-D86D-09487EE72BDD}"/>
              </a:ext>
            </a:extLst>
          </p:cNvPr>
          <p:cNvPicPr>
            <a:picLocks noChangeAspect="1" noChangeArrowheads="1"/>
          </p:cNvPicPr>
          <p:nvPr/>
        </p:nvPicPr>
        <p:blipFill>
          <a:blip r:embed="rId34">
            <a:alphaModFix amt="55000"/>
            <a:extLst>
              <a:ext uri="{BEBA8EAE-BF5A-486C-A8C5-ECC9F3942E4B}">
                <a14:imgProps xmlns:a14="http://schemas.microsoft.com/office/drawing/2010/main">
                  <a14:imgLayer r:embed="rId35">
                    <a14:imgEffect>
                      <a14:brightnessContrast contrast="45000"/>
                    </a14:imgEffect>
                  </a14:imgLayer>
                </a14:imgProps>
              </a:ext>
              <a:ext uri="{28A0092B-C50C-407E-A947-70E740481C1C}">
                <a14:useLocalDpi xmlns:a14="http://schemas.microsoft.com/office/drawing/2010/main" val="0"/>
              </a:ext>
            </a:extLst>
          </a:blip>
          <a:srcRect/>
          <a:stretch>
            <a:fillRect/>
          </a:stretch>
        </p:blipFill>
        <p:spPr bwMode="auto">
          <a:xfrm>
            <a:off x="22201710" y="11861411"/>
            <a:ext cx="5780613" cy="3353222"/>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BC4DBBDA-8120-50A4-A2E1-D1E6AFCE5D7F}"/>
              </a:ext>
            </a:extLst>
          </p:cNvPr>
          <p:cNvSpPr txBox="1"/>
          <p:nvPr/>
        </p:nvSpPr>
        <p:spPr>
          <a:xfrm>
            <a:off x="1044133" y="5056864"/>
            <a:ext cx="12907903" cy="1938992"/>
          </a:xfrm>
          <a:prstGeom prst="rect">
            <a:avLst/>
          </a:prstGeom>
          <a:noFill/>
        </p:spPr>
        <p:txBody>
          <a:bodyPr wrap="square" rtlCol="0">
            <a:spAutoFit/>
          </a:bodyPr>
          <a:lstStyle/>
          <a:p>
            <a:r>
              <a:rPr lang="en-GB" sz="2400" b="0" i="0" u="none" strike="noStrike" dirty="0">
                <a:solidFill>
                  <a:srgbClr val="000000"/>
                </a:solidFill>
                <a:effectLst/>
                <a:latin typeface="Droid Serif"/>
              </a:rPr>
              <a:t>The role of analytics in football has evolved over the past decade, and will continue to do so. Technological developments continue to improve the volume and quality of data available to the world’s leading clubs, as well as the ability to derive insight from them. The opportunity exists for clubs of all sizes to use analytics to build a sustainable competitive advantage, something which will be most evident in the area where they invest most: the transfer market.</a:t>
            </a:r>
            <a:endParaRPr lang="en-IE" sz="2400" dirty="0">
              <a:latin typeface="Droid Serif"/>
            </a:endParaRPr>
          </a:p>
        </p:txBody>
      </p:sp>
      <p:pic>
        <p:nvPicPr>
          <p:cNvPr id="1034" name="Picture 10">
            <a:extLst>
              <a:ext uri="{FF2B5EF4-FFF2-40B4-BE49-F238E27FC236}">
                <a16:creationId xmlns:a16="http://schemas.microsoft.com/office/drawing/2014/main" id="{E57C871F-DD28-8EB4-0211-BD8991F12611}"/>
              </a:ext>
            </a:extLst>
          </p:cNvPr>
          <p:cNvPicPr>
            <a:picLocks noChangeAspect="1" noChangeArrowheads="1"/>
          </p:cNvPicPr>
          <p:nvPr/>
        </p:nvPicPr>
        <p:blipFill>
          <a:blip r:embed="rId36">
            <a:alphaModFix amt="80000"/>
            <a:extLst>
              <a:ext uri="{BEBA8EAE-BF5A-486C-A8C5-ECC9F3942E4B}">
                <a14:imgProps xmlns:a14="http://schemas.microsoft.com/office/drawing/2010/main">
                  <a14:imgLayer r:embed="rId37">
                    <a14:imgEffect>
                      <a14:brightnessContrast contrast="35000"/>
                    </a14:imgEffect>
                  </a14:imgLayer>
                </a14:imgProps>
              </a:ext>
              <a:ext uri="{28A0092B-C50C-407E-A947-70E740481C1C}">
                <a14:useLocalDpi xmlns:a14="http://schemas.microsoft.com/office/drawing/2010/main" val="0"/>
              </a:ext>
            </a:extLst>
          </a:blip>
          <a:srcRect/>
          <a:stretch>
            <a:fillRect/>
          </a:stretch>
        </p:blipFill>
        <p:spPr bwMode="auto">
          <a:xfrm>
            <a:off x="21753043" y="4626920"/>
            <a:ext cx="6164251" cy="428969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041" descr="A black and white logo&#10;&#10;Description automatically generated">
            <a:extLst>
              <a:ext uri="{FF2B5EF4-FFF2-40B4-BE49-F238E27FC236}">
                <a16:creationId xmlns:a16="http://schemas.microsoft.com/office/drawing/2014/main" id="{F19C2CC1-7224-C85A-097E-C1C4ECD91408}"/>
              </a:ext>
            </a:extLst>
          </p:cNvPr>
          <p:cNvPicPr>
            <a:picLocks noChangeAspect="1"/>
          </p:cNvPicPr>
          <p:nvPr/>
        </p:nvPicPr>
        <p:blipFill rotWithShape="1">
          <a:blip r:embed="rId38">
            <a:extLst>
              <a:ext uri="{28A0092B-C50C-407E-A947-70E740481C1C}">
                <a14:useLocalDpi xmlns:a14="http://schemas.microsoft.com/office/drawing/2010/main" val="0"/>
              </a:ext>
            </a:extLst>
          </a:blip>
          <a:srcRect t="26397" b="27144"/>
          <a:stretch/>
        </p:blipFill>
        <p:spPr>
          <a:xfrm>
            <a:off x="15904482" y="29170647"/>
            <a:ext cx="2017977" cy="520838"/>
          </a:xfrm>
          <a:prstGeom prst="rect">
            <a:avLst/>
          </a:prstGeom>
        </p:spPr>
      </p:pic>
      <p:sp>
        <p:nvSpPr>
          <p:cNvPr id="1060" name="TextBox 1059">
            <a:extLst>
              <a:ext uri="{FF2B5EF4-FFF2-40B4-BE49-F238E27FC236}">
                <a16:creationId xmlns:a16="http://schemas.microsoft.com/office/drawing/2014/main" id="{F75D66FA-E06A-BF53-CDB0-1E5848D9FCC3}"/>
              </a:ext>
            </a:extLst>
          </p:cNvPr>
          <p:cNvSpPr txBox="1"/>
          <p:nvPr/>
        </p:nvSpPr>
        <p:spPr>
          <a:xfrm>
            <a:off x="15222264" y="22383264"/>
            <a:ext cx="6163482" cy="4401205"/>
          </a:xfrm>
          <a:prstGeom prst="rect">
            <a:avLst/>
          </a:prstGeom>
          <a:noFill/>
        </p:spPr>
        <p:txBody>
          <a:bodyPr wrap="square" rtlCol="0">
            <a:spAutoFit/>
          </a:bodyPr>
          <a:lstStyle/>
          <a:p>
            <a:r>
              <a:rPr lang="en-GB" sz="2800" b="0" i="0" u="none" strike="noStrike" dirty="0">
                <a:solidFill>
                  <a:srgbClr val="000000"/>
                </a:solidFill>
                <a:effectLst/>
                <a:latin typeface="Droid Serif"/>
              </a:rPr>
              <a:t>Over 25 baseline models are tested.</a:t>
            </a:r>
          </a:p>
          <a:p>
            <a:endParaRPr lang="en-GB" sz="2800" dirty="0">
              <a:solidFill>
                <a:srgbClr val="000000"/>
              </a:solidFill>
              <a:latin typeface="Droid Serif"/>
            </a:endParaRPr>
          </a:p>
          <a:p>
            <a:r>
              <a:rPr lang="en-GB" sz="2800" b="1" dirty="0">
                <a:solidFill>
                  <a:srgbClr val="000000"/>
                </a:solidFill>
                <a:latin typeface="Droid Serif"/>
              </a:rPr>
              <a:t>Models selected for optimisation:</a:t>
            </a:r>
          </a:p>
          <a:p>
            <a:pPr marL="457200" indent="-457200">
              <a:buFont typeface="Arial" panose="020B0604020202020204" pitchFamily="34" charset="0"/>
              <a:buChar char="•"/>
            </a:pPr>
            <a:r>
              <a:rPr lang="en-GB" sz="2800" dirty="0">
                <a:solidFill>
                  <a:srgbClr val="000000"/>
                </a:solidFill>
                <a:latin typeface="Droid Serif"/>
              </a:rPr>
              <a:t>Kernel Ridge Regressor (KN)</a:t>
            </a:r>
          </a:p>
          <a:p>
            <a:pPr marL="457200" indent="-457200">
              <a:buFont typeface="Arial" panose="020B0604020202020204" pitchFamily="34" charset="0"/>
              <a:buChar char="•"/>
            </a:pPr>
            <a:r>
              <a:rPr lang="en-GB" sz="2800" dirty="0">
                <a:solidFill>
                  <a:srgbClr val="000000"/>
                </a:solidFill>
                <a:latin typeface="Droid Serif"/>
              </a:rPr>
              <a:t>Random Forest (RF)</a:t>
            </a:r>
          </a:p>
          <a:p>
            <a:pPr marL="457200" indent="-457200">
              <a:buFont typeface="Arial" panose="020B0604020202020204" pitchFamily="34" charset="0"/>
              <a:buChar char="•"/>
            </a:pPr>
            <a:r>
              <a:rPr lang="en-GB" sz="2800" dirty="0">
                <a:solidFill>
                  <a:srgbClr val="000000"/>
                </a:solidFill>
                <a:latin typeface="Droid Serif"/>
              </a:rPr>
              <a:t>Gradient Boosting Regressor (GBR)</a:t>
            </a:r>
          </a:p>
          <a:p>
            <a:pPr marL="457200" indent="-457200">
              <a:buFont typeface="Arial" panose="020B0604020202020204" pitchFamily="34" charset="0"/>
              <a:buChar char="•"/>
            </a:pPr>
            <a:r>
              <a:rPr lang="en-GB" sz="2800" dirty="0">
                <a:solidFill>
                  <a:srgbClr val="000000"/>
                </a:solidFill>
                <a:latin typeface="Droid Serif"/>
              </a:rPr>
              <a:t>Categorical Boost Regressor (CBR)</a:t>
            </a:r>
          </a:p>
          <a:p>
            <a:pPr marL="457200" indent="-457200">
              <a:buFont typeface="Arial" panose="020B0604020202020204" pitchFamily="34" charset="0"/>
              <a:buChar char="•"/>
            </a:pPr>
            <a:r>
              <a:rPr lang="en-GB" sz="2800" dirty="0">
                <a:solidFill>
                  <a:srgbClr val="000000"/>
                </a:solidFill>
                <a:latin typeface="Droid Serif"/>
              </a:rPr>
              <a:t>Light Gradient Boosting Machine (LGBM)</a:t>
            </a:r>
          </a:p>
          <a:p>
            <a:endParaRPr lang="en-IE" sz="2800" dirty="0">
              <a:latin typeface="Droid Serif"/>
            </a:endParaRPr>
          </a:p>
        </p:txBody>
      </p:sp>
      <p:sp>
        <p:nvSpPr>
          <p:cNvPr id="1073" name="TextBox 1072">
            <a:extLst>
              <a:ext uri="{FF2B5EF4-FFF2-40B4-BE49-F238E27FC236}">
                <a16:creationId xmlns:a16="http://schemas.microsoft.com/office/drawing/2014/main" id="{EF424325-2458-4A98-E764-96CF56B24B4F}"/>
              </a:ext>
            </a:extLst>
          </p:cNvPr>
          <p:cNvSpPr txBox="1"/>
          <p:nvPr/>
        </p:nvSpPr>
        <p:spPr>
          <a:xfrm>
            <a:off x="28730425" y="7338908"/>
            <a:ext cx="3394910" cy="461665"/>
          </a:xfrm>
          <a:prstGeom prst="rect">
            <a:avLst/>
          </a:prstGeom>
          <a:noFill/>
        </p:spPr>
        <p:txBody>
          <a:bodyPr wrap="square" rtlCol="0">
            <a:spAutoFit/>
          </a:bodyPr>
          <a:lstStyle/>
          <a:p>
            <a:r>
              <a:rPr lang="en-GB" sz="2400" b="0" i="0" u="none" strike="noStrike" dirty="0">
                <a:solidFill>
                  <a:srgbClr val="000000"/>
                </a:solidFill>
                <a:effectLst/>
                <a:latin typeface="Daytona" panose="020B0604030500040204" pitchFamily="34" charset="0"/>
              </a:rPr>
              <a:t>Traditional Models</a:t>
            </a:r>
            <a:endParaRPr lang="en-IE" sz="2400" dirty="0">
              <a:latin typeface="Daytona" panose="020B0604030500040204" pitchFamily="34" charset="0"/>
            </a:endParaRPr>
          </a:p>
        </p:txBody>
      </p:sp>
      <p:sp>
        <p:nvSpPr>
          <p:cNvPr id="1074" name="TextBox 1073">
            <a:extLst>
              <a:ext uri="{FF2B5EF4-FFF2-40B4-BE49-F238E27FC236}">
                <a16:creationId xmlns:a16="http://schemas.microsoft.com/office/drawing/2014/main" id="{4848B5E6-B519-41CA-06A8-FDFC2633106B}"/>
              </a:ext>
            </a:extLst>
          </p:cNvPr>
          <p:cNvSpPr txBox="1"/>
          <p:nvPr/>
        </p:nvSpPr>
        <p:spPr>
          <a:xfrm>
            <a:off x="29198210" y="8560401"/>
            <a:ext cx="2217093" cy="461665"/>
          </a:xfrm>
          <a:prstGeom prst="rect">
            <a:avLst/>
          </a:prstGeom>
          <a:noFill/>
        </p:spPr>
        <p:txBody>
          <a:bodyPr wrap="square" rtlCol="0">
            <a:spAutoFit/>
          </a:bodyPr>
          <a:lstStyle/>
          <a:p>
            <a:r>
              <a:rPr lang="en-GB" sz="2400" b="0" i="0" u="none" strike="noStrike" dirty="0">
                <a:solidFill>
                  <a:srgbClr val="000000"/>
                </a:solidFill>
                <a:effectLst/>
                <a:latin typeface="Daytona" panose="020B0604030500040204" pitchFamily="34" charset="0"/>
              </a:rPr>
              <a:t>Light GBM</a:t>
            </a:r>
            <a:endParaRPr lang="en-IE" sz="2400" dirty="0">
              <a:latin typeface="Daytona" panose="020B0604030500040204" pitchFamily="34" charset="0"/>
            </a:endParaRPr>
          </a:p>
        </p:txBody>
      </p:sp>
    </p:spTree>
    <p:extLst>
      <p:ext uri="{BB962C8B-B14F-4D97-AF65-F5344CB8AC3E}">
        <p14:creationId xmlns:p14="http://schemas.microsoft.com/office/powerpoint/2010/main" val="2974319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alpha val="98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4" name="Picture 23" descr="A football field with white lines&#10;&#10;Description automatically generated">
            <a:extLst>
              <a:ext uri="{FF2B5EF4-FFF2-40B4-BE49-F238E27FC236}">
                <a16:creationId xmlns:a16="http://schemas.microsoft.com/office/drawing/2014/main" id="{DADC9506-4CEB-A1A1-DD25-557C2B002256}"/>
              </a:ext>
            </a:extLst>
          </p:cNvPr>
          <p:cNvPicPr>
            <a:picLocks noChangeAspect="1"/>
          </p:cNvPicPr>
          <p:nvPr/>
        </p:nvPicPr>
        <p:blipFill rotWithShape="1">
          <a:blip r:embed="rId2">
            <a:extLst>
              <a:ext uri="{28A0092B-C50C-407E-A947-70E740481C1C}">
                <a14:useLocalDpi xmlns:a14="http://schemas.microsoft.com/office/drawing/2010/main" val="0"/>
              </a:ext>
            </a:extLst>
          </a:blip>
          <a:srcRect l="2363" t="95836" r="2686" b="28"/>
          <a:stretch/>
        </p:blipFill>
        <p:spPr>
          <a:xfrm>
            <a:off x="-409" y="0"/>
            <a:ext cx="42804171" cy="3280948"/>
          </a:xfrm>
          <a:prstGeom prst="rect">
            <a:avLst/>
          </a:prstGeom>
        </p:spPr>
      </p:pic>
      <p:pic>
        <p:nvPicPr>
          <p:cNvPr id="18" name="Picture 17" descr="A football field with white lines&#10;&#10;Description automatically generated">
            <a:extLst>
              <a:ext uri="{FF2B5EF4-FFF2-40B4-BE49-F238E27FC236}">
                <a16:creationId xmlns:a16="http://schemas.microsoft.com/office/drawing/2014/main" id="{AFE6FD68-51FC-6A35-9CDC-E254F966F5F4}"/>
              </a:ext>
            </a:extLst>
          </p:cNvPr>
          <p:cNvPicPr>
            <a:picLocks noChangeAspect="1"/>
          </p:cNvPicPr>
          <p:nvPr/>
        </p:nvPicPr>
        <p:blipFill rotWithShape="1">
          <a:blip r:embed="rId2">
            <a:extLst>
              <a:ext uri="{28A0092B-C50C-407E-A947-70E740481C1C}">
                <a14:useLocalDpi xmlns:a14="http://schemas.microsoft.com/office/drawing/2010/main" val="0"/>
              </a:ext>
            </a:extLst>
          </a:blip>
          <a:srcRect l="2363" t="3226" r="2686" b="28"/>
          <a:stretch/>
        </p:blipFill>
        <p:spPr>
          <a:xfrm>
            <a:off x="-408" y="3280947"/>
            <a:ext cx="42804171" cy="25746389"/>
          </a:xfrm>
          <a:prstGeom prst="rect">
            <a:avLst/>
          </a:prstGeom>
        </p:spPr>
      </p:pic>
      <p:sp>
        <p:nvSpPr>
          <p:cNvPr id="21" name="Google Shape;58;p13">
            <a:extLst>
              <a:ext uri="{FF2B5EF4-FFF2-40B4-BE49-F238E27FC236}">
                <a16:creationId xmlns:a16="http://schemas.microsoft.com/office/drawing/2014/main" id="{433F6F88-0DB7-CA12-47C3-08C6E5940781}"/>
              </a:ext>
            </a:extLst>
          </p:cNvPr>
          <p:cNvSpPr/>
          <p:nvPr/>
        </p:nvSpPr>
        <p:spPr>
          <a:xfrm>
            <a:off x="700392" y="3901153"/>
            <a:ext cx="13789664" cy="23686490"/>
          </a:xfrm>
          <a:prstGeom prst="rect">
            <a:avLst/>
          </a:prstGeom>
          <a:solidFill>
            <a:srgbClr val="FFFFFF">
              <a:alpha val="96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5" name="Picture 24" descr="A football field with white lines&#10;&#10;Description automatically generated">
            <a:extLst>
              <a:ext uri="{FF2B5EF4-FFF2-40B4-BE49-F238E27FC236}">
                <a16:creationId xmlns:a16="http://schemas.microsoft.com/office/drawing/2014/main" id="{6E34D72E-A336-CA7C-D6F2-75C2FE1896C8}"/>
              </a:ext>
            </a:extLst>
          </p:cNvPr>
          <p:cNvPicPr>
            <a:picLocks noChangeAspect="1"/>
          </p:cNvPicPr>
          <p:nvPr/>
        </p:nvPicPr>
        <p:blipFill rotWithShape="1">
          <a:blip r:embed="rId2">
            <a:extLst>
              <a:ext uri="{28A0092B-C50C-407E-A947-70E740481C1C}">
                <a14:useLocalDpi xmlns:a14="http://schemas.microsoft.com/office/drawing/2010/main" val="0"/>
              </a:ext>
            </a:extLst>
          </a:blip>
          <a:srcRect l="2363" t="95836" r="2686" b="28"/>
          <a:stretch/>
        </p:blipFill>
        <p:spPr>
          <a:xfrm>
            <a:off x="0" y="28282485"/>
            <a:ext cx="42804171" cy="1992727"/>
          </a:xfrm>
          <a:prstGeom prst="rect">
            <a:avLst/>
          </a:prstGeom>
        </p:spPr>
      </p:pic>
      <p:sp>
        <p:nvSpPr>
          <p:cNvPr id="32" name="Google Shape;56;p13">
            <a:extLst>
              <a:ext uri="{FF2B5EF4-FFF2-40B4-BE49-F238E27FC236}">
                <a16:creationId xmlns:a16="http://schemas.microsoft.com/office/drawing/2014/main" id="{8C0A5E85-5437-7A51-0EA3-42F6F71D76B3}"/>
              </a:ext>
            </a:extLst>
          </p:cNvPr>
          <p:cNvSpPr/>
          <p:nvPr/>
        </p:nvSpPr>
        <p:spPr>
          <a:xfrm>
            <a:off x="369651" y="28160328"/>
            <a:ext cx="42179132" cy="1703587"/>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8;p13">
            <a:extLst>
              <a:ext uri="{FF2B5EF4-FFF2-40B4-BE49-F238E27FC236}">
                <a16:creationId xmlns:a16="http://schemas.microsoft.com/office/drawing/2014/main" id="{228A99CE-3568-28D2-FE85-F6D3E64E644B}"/>
              </a:ext>
            </a:extLst>
          </p:cNvPr>
          <p:cNvSpPr/>
          <p:nvPr/>
        </p:nvSpPr>
        <p:spPr>
          <a:xfrm>
            <a:off x="14749254" y="3950482"/>
            <a:ext cx="13519115" cy="23686490"/>
          </a:xfrm>
          <a:prstGeom prst="rect">
            <a:avLst/>
          </a:prstGeom>
          <a:solidFill>
            <a:srgbClr val="FFFFFF">
              <a:alpha val="96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8;p13">
            <a:extLst>
              <a:ext uri="{FF2B5EF4-FFF2-40B4-BE49-F238E27FC236}">
                <a16:creationId xmlns:a16="http://schemas.microsoft.com/office/drawing/2014/main" id="{4BD3FD3C-2102-F367-B50F-ED8D7A64F6FA}"/>
              </a:ext>
            </a:extLst>
          </p:cNvPr>
          <p:cNvSpPr/>
          <p:nvPr/>
        </p:nvSpPr>
        <p:spPr>
          <a:xfrm>
            <a:off x="28527567" y="3950482"/>
            <a:ext cx="13696544" cy="23686490"/>
          </a:xfrm>
          <a:prstGeom prst="rect">
            <a:avLst/>
          </a:prstGeom>
          <a:solidFill>
            <a:srgbClr val="FFFFFF">
              <a:alpha val="96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 name="Imagen 6">
            <a:extLst>
              <a:ext uri="{FF2B5EF4-FFF2-40B4-BE49-F238E27FC236}">
                <a16:creationId xmlns:a16="http://schemas.microsoft.com/office/drawing/2014/main" id="{1484EFE3-D3E4-7F8C-0EDD-22229B75E364}"/>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7000"/>
                    </a14:imgEffect>
                  </a14:imgLayer>
                </a14:imgProps>
              </a:ext>
            </a:extLst>
          </a:blip>
          <a:srcRect l="8832" t="19974" r="11128" b="20985"/>
          <a:stretch/>
        </p:blipFill>
        <p:spPr>
          <a:xfrm>
            <a:off x="627820" y="809852"/>
            <a:ext cx="7927294" cy="2059798"/>
          </a:xfrm>
          <a:prstGeom prst="rect">
            <a:avLst/>
          </a:prstGeom>
        </p:spPr>
      </p:pic>
      <p:sp>
        <p:nvSpPr>
          <p:cNvPr id="37" name="Google Shape;60;p13">
            <a:extLst>
              <a:ext uri="{FF2B5EF4-FFF2-40B4-BE49-F238E27FC236}">
                <a16:creationId xmlns:a16="http://schemas.microsoft.com/office/drawing/2014/main" id="{AF76AA71-0721-6E60-0F84-C32F8D8DFD9D}"/>
              </a:ext>
            </a:extLst>
          </p:cNvPr>
          <p:cNvSpPr txBox="1"/>
          <p:nvPr/>
        </p:nvSpPr>
        <p:spPr>
          <a:xfrm>
            <a:off x="5456937" y="432436"/>
            <a:ext cx="32217964" cy="2848511"/>
          </a:xfrm>
          <a:prstGeom prst="rect">
            <a:avLst/>
          </a:prstGeom>
          <a:noFill/>
          <a:ln>
            <a:noFill/>
          </a:ln>
        </p:spPr>
        <p:txBody>
          <a:bodyPr spcFirstLastPara="1" wrap="square" lIns="91425" tIns="91425" rIns="91425" bIns="91425" anchor="t" anchorCtr="0">
            <a:noAutofit/>
          </a:bodyPr>
          <a:lstStyle/>
          <a:p>
            <a:pPr algn="ctr" rtl="0">
              <a:spcBef>
                <a:spcPts val="2000"/>
              </a:spcBef>
              <a:spcAft>
                <a:spcPts val="600"/>
              </a:spcAft>
            </a:pPr>
            <a:r>
              <a:rPr lang="en-GB" sz="7200" i="0" u="none" strike="noStrike" dirty="0">
                <a:solidFill>
                  <a:schemeClr val="bg1"/>
                </a:solidFill>
                <a:effectLst/>
                <a:latin typeface="Oswald" panose="00000500000000000000" pitchFamily="2" charset="0"/>
              </a:rPr>
              <a:t>Leveraging Machine Learning and Data Science for Competitive Advantage:</a:t>
            </a:r>
            <a:br>
              <a:rPr lang="en-GB" sz="7200" dirty="0">
                <a:solidFill>
                  <a:schemeClr val="bg1"/>
                </a:solidFill>
                <a:effectLst/>
                <a:latin typeface="Oswald" panose="00000500000000000000" pitchFamily="2" charset="0"/>
              </a:rPr>
            </a:br>
            <a:r>
              <a:rPr lang="en-GB" sz="7200" i="0" u="none" strike="noStrike" dirty="0">
                <a:solidFill>
                  <a:schemeClr val="bg1"/>
                </a:solidFill>
                <a:effectLst/>
                <a:latin typeface="Oswald" panose="00000500000000000000" pitchFamily="2" charset="0"/>
              </a:rPr>
              <a:t>Estimating Football Player Market Values</a:t>
            </a:r>
            <a:endParaRPr lang="en-GB" sz="7200" dirty="0">
              <a:solidFill>
                <a:schemeClr val="bg1"/>
              </a:solidFill>
              <a:effectLst/>
              <a:latin typeface="Oswald" panose="00000500000000000000" pitchFamily="2" charset="0"/>
            </a:endParaRPr>
          </a:p>
          <a:p>
            <a:br>
              <a:rPr lang="en-GB" sz="6600" dirty="0">
                <a:latin typeface="Oswald" panose="00000500000000000000" pitchFamily="2" charset="0"/>
              </a:rPr>
            </a:br>
            <a:endParaRPr lang="en-US" sz="6600" dirty="0">
              <a:solidFill>
                <a:srgbClr val="FFFFFF"/>
              </a:solidFill>
              <a:latin typeface="Oswald" panose="00000500000000000000" pitchFamily="2" charset="0"/>
              <a:ea typeface="Oswald"/>
              <a:cs typeface="Oswald"/>
            </a:endParaRPr>
          </a:p>
        </p:txBody>
      </p:sp>
      <p:sp>
        <p:nvSpPr>
          <p:cNvPr id="38" name="Google Shape;61;p13">
            <a:extLst>
              <a:ext uri="{FF2B5EF4-FFF2-40B4-BE49-F238E27FC236}">
                <a16:creationId xmlns:a16="http://schemas.microsoft.com/office/drawing/2014/main" id="{995E9707-21EB-F5CF-A58E-04E7A241459A}"/>
              </a:ext>
            </a:extLst>
          </p:cNvPr>
          <p:cNvSpPr txBox="1"/>
          <p:nvPr/>
        </p:nvSpPr>
        <p:spPr>
          <a:xfrm>
            <a:off x="25631679" y="2811328"/>
            <a:ext cx="8980842" cy="1511923"/>
          </a:xfrm>
          <a:prstGeom prst="rect">
            <a:avLst/>
          </a:prstGeom>
          <a:noFill/>
          <a:ln>
            <a:noFill/>
          </a:ln>
        </p:spPr>
        <p:txBody>
          <a:bodyPr spcFirstLastPara="1" wrap="square" lIns="91425" tIns="91425" rIns="91425" bIns="91425" anchor="t" anchorCtr="0">
            <a:noAutofit/>
          </a:bodyPr>
          <a:lstStyle/>
          <a:p>
            <a:pPr>
              <a:lnSpc>
                <a:spcPct val="115000"/>
              </a:lnSpc>
            </a:pPr>
            <a:r>
              <a:rPr lang="en" sz="3600" dirty="0">
                <a:latin typeface="Droid Serif"/>
                <a:ea typeface="Droid Serif"/>
                <a:cs typeface="Droid Serif"/>
                <a:sym typeface="Droid Serif"/>
              </a:rPr>
              <a:t>Author:  </a:t>
            </a:r>
            <a:r>
              <a:rPr lang="en" sz="3600" dirty="0">
                <a:solidFill>
                  <a:srgbClr val="F3BE29"/>
                </a:solidFill>
                <a:latin typeface="Droid Serif"/>
                <a:ea typeface="Droid Serif"/>
                <a:cs typeface="Droid Serif"/>
                <a:sym typeface="Droid Serif"/>
              </a:rPr>
              <a:t>Kavi Patak     </a:t>
            </a:r>
            <a:r>
              <a:rPr lang="en" sz="3600" dirty="0">
                <a:latin typeface="Droid Serif"/>
                <a:ea typeface="Droid Serif"/>
                <a:cs typeface="Droid Serif"/>
                <a:sym typeface="Droid Serif"/>
              </a:rPr>
              <a:t>Lecturer:  </a:t>
            </a:r>
            <a:r>
              <a:rPr lang="en" sz="3600" dirty="0">
                <a:solidFill>
                  <a:srgbClr val="F3BE29"/>
                </a:solidFill>
                <a:latin typeface="Droid Serif"/>
                <a:ea typeface="Droid Serif"/>
                <a:cs typeface="Droid Serif"/>
                <a:sym typeface="Droid Serif"/>
              </a:rPr>
              <a:t>James Garza</a:t>
            </a:r>
          </a:p>
          <a:p>
            <a:pPr>
              <a:lnSpc>
                <a:spcPct val="115000"/>
              </a:lnSpc>
            </a:pPr>
            <a:endParaRPr lang="en-IE" sz="5000" dirty="0">
              <a:solidFill>
                <a:srgbClr val="F3BE29"/>
              </a:solidFill>
              <a:latin typeface="Droid Serif"/>
              <a:ea typeface="Droid Serif"/>
              <a:cs typeface="Droid Serif"/>
            </a:endParaRPr>
          </a:p>
          <a:p>
            <a:pPr marL="0" lvl="0" indent="0" algn="l" rtl="0">
              <a:lnSpc>
                <a:spcPct val="115000"/>
              </a:lnSpc>
              <a:spcBef>
                <a:spcPts val="0"/>
              </a:spcBef>
              <a:spcAft>
                <a:spcPts val="0"/>
              </a:spcAft>
              <a:buNone/>
            </a:pPr>
            <a:endParaRPr sz="8500" dirty="0">
              <a:solidFill>
                <a:srgbClr val="FFFFFF"/>
              </a:solidFill>
              <a:latin typeface="Oswald"/>
              <a:ea typeface="Oswald"/>
              <a:cs typeface="Oswald"/>
              <a:sym typeface="Oswald"/>
            </a:endParaRPr>
          </a:p>
          <a:p>
            <a:pPr marL="0" lvl="0" indent="0" algn="l" rtl="0">
              <a:spcBef>
                <a:spcPts val="0"/>
              </a:spcBef>
              <a:spcAft>
                <a:spcPts val="0"/>
              </a:spcAft>
              <a:buClr>
                <a:srgbClr val="000000"/>
              </a:buClr>
              <a:buSzPts val="1100"/>
              <a:buFont typeface="Arial"/>
              <a:buNone/>
            </a:pPr>
            <a:endParaRPr sz="9600" dirty="0">
              <a:latin typeface="Oswald"/>
              <a:ea typeface="Oswald"/>
              <a:cs typeface="Oswald"/>
              <a:sym typeface="Oswald"/>
            </a:endParaRPr>
          </a:p>
          <a:p>
            <a:pPr marL="0" lvl="0" indent="0" algn="l" rtl="0">
              <a:lnSpc>
                <a:spcPct val="115000"/>
              </a:lnSpc>
              <a:spcBef>
                <a:spcPts val="0"/>
              </a:spcBef>
              <a:spcAft>
                <a:spcPts val="0"/>
              </a:spcAft>
              <a:buNone/>
            </a:pPr>
            <a:endParaRPr sz="8500" dirty="0">
              <a:solidFill>
                <a:srgbClr val="FFFFFF"/>
              </a:solidFill>
              <a:latin typeface="Oswald"/>
              <a:ea typeface="Oswald"/>
              <a:cs typeface="Oswald"/>
              <a:sym typeface="Oswald"/>
            </a:endParaRPr>
          </a:p>
          <a:p>
            <a:pPr marL="0" lvl="0" indent="0" algn="l" rtl="0">
              <a:spcBef>
                <a:spcPts val="0"/>
              </a:spcBef>
              <a:spcAft>
                <a:spcPts val="0"/>
              </a:spcAft>
              <a:buNone/>
            </a:pPr>
            <a:endParaRPr sz="9600" dirty="0">
              <a:latin typeface="Oswald"/>
              <a:ea typeface="Oswald"/>
              <a:cs typeface="Oswald"/>
              <a:sym typeface="Oswald"/>
            </a:endParaRPr>
          </a:p>
        </p:txBody>
      </p:sp>
      <p:pic>
        <p:nvPicPr>
          <p:cNvPr id="41" name="Picture 40" descr="A graph of a football ball and a bag of money&#10;&#10;Description automatically generated">
            <a:extLst>
              <a:ext uri="{FF2B5EF4-FFF2-40B4-BE49-F238E27FC236}">
                <a16:creationId xmlns:a16="http://schemas.microsoft.com/office/drawing/2014/main" id="{1205CCA1-C2F7-9E38-A223-994CE167E034}"/>
              </a:ext>
            </a:extLst>
          </p:cNvPr>
          <p:cNvPicPr>
            <a:picLocks noChangeAspect="1"/>
          </p:cNvPicPr>
          <p:nvPr/>
        </p:nvPicPr>
        <p:blipFill rotWithShape="1">
          <a:blip r:embed="rId5">
            <a:alphaModFix/>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t="13030" b="13510"/>
          <a:stretch/>
        </p:blipFill>
        <p:spPr>
          <a:xfrm>
            <a:off x="35159330" y="326987"/>
            <a:ext cx="7064781" cy="3147434"/>
          </a:xfrm>
          <a:prstGeom prst="rect">
            <a:avLst/>
          </a:prstGeom>
        </p:spPr>
      </p:pic>
      <p:sp>
        <p:nvSpPr>
          <p:cNvPr id="43" name="Google Shape;56;p13">
            <a:extLst>
              <a:ext uri="{FF2B5EF4-FFF2-40B4-BE49-F238E27FC236}">
                <a16:creationId xmlns:a16="http://schemas.microsoft.com/office/drawing/2014/main" id="{3397235E-98AD-E2A2-BC73-F4E244588594}"/>
              </a:ext>
            </a:extLst>
          </p:cNvPr>
          <p:cNvSpPr/>
          <p:nvPr/>
        </p:nvSpPr>
        <p:spPr>
          <a:xfrm>
            <a:off x="35159330" y="3474422"/>
            <a:ext cx="7064781" cy="474269"/>
          </a:xfrm>
          <a:prstGeom prst="rect">
            <a:avLst/>
          </a:prstGeom>
          <a:solidFill>
            <a:srgbClr val="FFFFFF">
              <a:alpha val="9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 name="Picture 44" descr="A black and white image of a football ball&#10;&#10;Description automatically generated">
            <a:extLst>
              <a:ext uri="{FF2B5EF4-FFF2-40B4-BE49-F238E27FC236}">
                <a16:creationId xmlns:a16="http://schemas.microsoft.com/office/drawing/2014/main" id="{2B1723DE-CF16-B2C9-AF40-2526BD9109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25271" y="8380731"/>
            <a:ext cx="2910083" cy="2570570"/>
          </a:xfrm>
          <a:prstGeom prst="rect">
            <a:avLst/>
          </a:prstGeom>
        </p:spPr>
      </p:pic>
      <p:cxnSp>
        <p:nvCxnSpPr>
          <p:cNvPr id="49" name="Straight Connector 48">
            <a:extLst>
              <a:ext uri="{FF2B5EF4-FFF2-40B4-BE49-F238E27FC236}">
                <a16:creationId xmlns:a16="http://schemas.microsoft.com/office/drawing/2014/main" id="{5F311EC4-7A26-5250-6934-9034204F8200}"/>
              </a:ext>
            </a:extLst>
          </p:cNvPr>
          <p:cNvCxnSpPr>
            <a:cxnSpLocks/>
          </p:cNvCxnSpPr>
          <p:nvPr/>
        </p:nvCxnSpPr>
        <p:spPr>
          <a:xfrm>
            <a:off x="161586" y="30111720"/>
            <a:ext cx="42480590" cy="0"/>
          </a:xfrm>
          <a:prstGeom prst="line">
            <a:avLst/>
          </a:prstGeom>
          <a:ln w="44450">
            <a:solidFill>
              <a:srgbClr val="F3BE29"/>
            </a:solidFill>
          </a:ln>
        </p:spPr>
        <p:style>
          <a:lnRef idx="2">
            <a:schemeClr val="accent2"/>
          </a:lnRef>
          <a:fillRef idx="0">
            <a:schemeClr val="accent2"/>
          </a:fillRef>
          <a:effectRef idx="1">
            <a:schemeClr val="accent2"/>
          </a:effectRef>
          <a:fontRef idx="minor">
            <a:schemeClr val="tx1"/>
          </a:fontRef>
        </p:style>
      </p:cxnSp>
      <p:sp>
        <p:nvSpPr>
          <p:cNvPr id="58" name="Google Shape;63;p13">
            <a:extLst>
              <a:ext uri="{FF2B5EF4-FFF2-40B4-BE49-F238E27FC236}">
                <a16:creationId xmlns:a16="http://schemas.microsoft.com/office/drawing/2014/main" id="{1DF1977E-A4A1-7041-6399-D9691C97FDDB}"/>
              </a:ext>
            </a:extLst>
          </p:cNvPr>
          <p:cNvSpPr txBox="1"/>
          <p:nvPr/>
        </p:nvSpPr>
        <p:spPr>
          <a:xfrm>
            <a:off x="1044790" y="4068826"/>
            <a:ext cx="4488901" cy="114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6000" dirty="0">
                <a:solidFill>
                  <a:schemeClr val="tx1"/>
                </a:solidFill>
                <a:latin typeface="Oswald"/>
                <a:ea typeface="Oswald"/>
                <a:cs typeface="Oswald"/>
                <a:sym typeface="Oswald"/>
              </a:rPr>
              <a:t>Introduction</a:t>
            </a:r>
            <a:endParaRPr lang="en-US" sz="6000" dirty="0">
              <a:solidFill>
                <a:schemeClr val="tx1"/>
              </a:solidFill>
              <a:latin typeface="Oswald"/>
              <a:ea typeface="Oswald"/>
              <a:cs typeface="Oswald"/>
            </a:endParaRPr>
          </a:p>
          <a:p>
            <a:pPr marL="0" lvl="0" indent="0" algn="l" rtl="0">
              <a:spcBef>
                <a:spcPts val="0"/>
              </a:spcBef>
              <a:spcAft>
                <a:spcPts val="0"/>
              </a:spcAft>
              <a:buNone/>
            </a:pPr>
            <a:endParaRPr dirty="0">
              <a:latin typeface="Oswald"/>
              <a:ea typeface="Oswald"/>
              <a:cs typeface="Oswald"/>
              <a:sym typeface="Oswald"/>
            </a:endParaRPr>
          </a:p>
        </p:txBody>
      </p:sp>
      <p:pic>
        <p:nvPicPr>
          <p:cNvPr id="1026" name="Picture 2">
            <a:extLst>
              <a:ext uri="{FF2B5EF4-FFF2-40B4-BE49-F238E27FC236}">
                <a16:creationId xmlns:a16="http://schemas.microsoft.com/office/drawing/2014/main" id="{3EBEF8E5-E555-C9F8-CD9B-F42C78613CF1}"/>
              </a:ext>
            </a:extLst>
          </p:cNvPr>
          <p:cNvPicPr>
            <a:picLocks noChangeAspect="1" noChangeArrowheads="1"/>
          </p:cNvPicPr>
          <p:nvPr/>
        </p:nvPicPr>
        <p:blipFill>
          <a:blip r:embed="rId8">
            <a:alphaModFix amt="89000"/>
            <a:extLst>
              <a:ext uri="{28A0092B-C50C-407E-A947-70E740481C1C}">
                <a14:useLocalDpi xmlns:a14="http://schemas.microsoft.com/office/drawing/2010/main" val="0"/>
              </a:ext>
            </a:extLst>
          </a:blip>
          <a:srcRect/>
          <a:stretch>
            <a:fillRect/>
          </a:stretch>
        </p:blipFill>
        <p:spPr bwMode="auto">
          <a:xfrm>
            <a:off x="14819977" y="23364810"/>
            <a:ext cx="7101628" cy="40876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20E7FF6-9E77-598A-E291-B2DA9AAC1F5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070566" y="4749028"/>
            <a:ext cx="5848111" cy="4140397"/>
          </a:xfrm>
          <a:prstGeom prst="rect">
            <a:avLst/>
          </a:prstGeom>
          <a:noFill/>
          <a:extLst>
            <a:ext uri="{909E8E84-426E-40DD-AFC4-6F175D3DCCD1}">
              <a14:hiddenFill xmlns:a14="http://schemas.microsoft.com/office/drawing/2010/main">
                <a:solidFill>
                  <a:srgbClr val="FFFFFF"/>
                </a:solidFill>
              </a14:hiddenFill>
            </a:ext>
          </a:extLst>
        </p:spPr>
      </p:pic>
      <p:sp>
        <p:nvSpPr>
          <p:cNvPr id="61" name="Google Shape;63;p13">
            <a:extLst>
              <a:ext uri="{FF2B5EF4-FFF2-40B4-BE49-F238E27FC236}">
                <a16:creationId xmlns:a16="http://schemas.microsoft.com/office/drawing/2014/main" id="{A5243D62-58FF-A0A7-B700-A8B702A13C47}"/>
              </a:ext>
            </a:extLst>
          </p:cNvPr>
          <p:cNvSpPr txBox="1"/>
          <p:nvPr/>
        </p:nvSpPr>
        <p:spPr>
          <a:xfrm>
            <a:off x="1044789" y="7113783"/>
            <a:ext cx="5642882" cy="114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IE" sz="6000" dirty="0">
                <a:solidFill>
                  <a:schemeClr val="tx1"/>
                </a:solidFill>
                <a:latin typeface="Oswald"/>
                <a:ea typeface="Oswald"/>
                <a:cs typeface="Oswald"/>
                <a:sym typeface="Oswald"/>
              </a:rPr>
              <a:t>The Methodology…</a:t>
            </a:r>
            <a:endParaRPr lang="en-US" sz="6000" dirty="0">
              <a:solidFill>
                <a:schemeClr val="tx1"/>
              </a:solidFill>
              <a:latin typeface="Oswald"/>
              <a:ea typeface="Oswald"/>
              <a:cs typeface="Oswald"/>
            </a:endParaRPr>
          </a:p>
          <a:p>
            <a:pPr marL="0" lvl="0" indent="0" algn="l" rtl="0">
              <a:spcBef>
                <a:spcPts val="0"/>
              </a:spcBef>
              <a:spcAft>
                <a:spcPts val="0"/>
              </a:spcAft>
              <a:buNone/>
            </a:pPr>
            <a:endParaRPr dirty="0">
              <a:latin typeface="Oswald"/>
              <a:ea typeface="Oswald"/>
              <a:cs typeface="Oswald"/>
              <a:sym typeface="Oswald"/>
            </a:endParaRPr>
          </a:p>
        </p:txBody>
      </p:sp>
      <p:sp>
        <p:nvSpPr>
          <p:cNvPr id="1033" name="Google Shape;69;p13">
            <a:extLst>
              <a:ext uri="{FF2B5EF4-FFF2-40B4-BE49-F238E27FC236}">
                <a16:creationId xmlns:a16="http://schemas.microsoft.com/office/drawing/2014/main" id="{7C424492-41F3-29DF-7701-AFBD5956169A}"/>
              </a:ext>
            </a:extLst>
          </p:cNvPr>
          <p:cNvSpPr txBox="1"/>
          <p:nvPr/>
        </p:nvSpPr>
        <p:spPr>
          <a:xfrm>
            <a:off x="1044134" y="8197886"/>
            <a:ext cx="4412803" cy="637282"/>
          </a:xfrm>
          <a:prstGeom prst="rect">
            <a:avLst/>
          </a:prstGeom>
          <a:noFill/>
          <a:ln>
            <a:noFill/>
          </a:ln>
        </p:spPr>
        <p:txBody>
          <a:bodyPr spcFirstLastPara="1" wrap="square" lIns="91425" tIns="91425" rIns="91425" bIns="91425" anchor="t" anchorCtr="0">
            <a:noAutofit/>
          </a:bodyPr>
          <a:lstStyle/>
          <a:p>
            <a:pPr>
              <a:buSzPts val="1100"/>
            </a:pPr>
            <a:r>
              <a:rPr lang="en-GB" sz="3200" b="1" dirty="0">
                <a:solidFill>
                  <a:srgbClr val="F3BE29"/>
                </a:solidFill>
                <a:latin typeface="Droid Serif"/>
                <a:sym typeface="Droid Serif"/>
              </a:rPr>
              <a:t>Business Understanding</a:t>
            </a:r>
            <a:r>
              <a:rPr lang="en-GB" sz="3200" dirty="0">
                <a:latin typeface="Droid Serif"/>
                <a:sym typeface="Droid Serif"/>
              </a:rPr>
              <a:t>  </a:t>
            </a:r>
          </a:p>
          <a:p>
            <a:endParaRPr lang="en-GB" sz="2400" dirty="0">
              <a:solidFill>
                <a:schemeClr val="bg2">
                  <a:lumMod val="75000"/>
                </a:schemeClr>
              </a:solidFill>
              <a:latin typeface="Droid Serif"/>
            </a:endParaRPr>
          </a:p>
        </p:txBody>
      </p:sp>
      <p:sp>
        <p:nvSpPr>
          <p:cNvPr id="1036" name="TextBox 1035">
            <a:extLst>
              <a:ext uri="{FF2B5EF4-FFF2-40B4-BE49-F238E27FC236}">
                <a16:creationId xmlns:a16="http://schemas.microsoft.com/office/drawing/2014/main" id="{AAC6F54D-C300-4989-DE8F-2B2C023E114A}"/>
              </a:ext>
            </a:extLst>
          </p:cNvPr>
          <p:cNvSpPr txBox="1"/>
          <p:nvPr/>
        </p:nvSpPr>
        <p:spPr>
          <a:xfrm>
            <a:off x="10866745" y="13425198"/>
            <a:ext cx="2887982" cy="523220"/>
          </a:xfrm>
          <a:prstGeom prst="rect">
            <a:avLst/>
          </a:prstGeom>
          <a:noFill/>
        </p:spPr>
        <p:txBody>
          <a:bodyPr wrap="square" rtlCol="0">
            <a:spAutoFit/>
          </a:bodyPr>
          <a:lstStyle/>
          <a:p>
            <a:r>
              <a:rPr lang="en-GB" sz="2800" b="0" i="0" u="none" strike="noStrike" dirty="0">
                <a:solidFill>
                  <a:srgbClr val="000000"/>
                </a:solidFill>
                <a:effectLst/>
                <a:latin typeface="Droid Serif"/>
              </a:rPr>
              <a:t>Merged Dataset</a:t>
            </a:r>
            <a:endParaRPr lang="en-IE" sz="2800" dirty="0">
              <a:latin typeface="Droid Serif"/>
            </a:endParaRPr>
          </a:p>
        </p:txBody>
      </p:sp>
      <p:sp>
        <p:nvSpPr>
          <p:cNvPr id="1037" name="TextBox 1036">
            <a:extLst>
              <a:ext uri="{FF2B5EF4-FFF2-40B4-BE49-F238E27FC236}">
                <a16:creationId xmlns:a16="http://schemas.microsoft.com/office/drawing/2014/main" id="{1B1F3089-DE79-4FCB-EFDC-57F88E8B8634}"/>
              </a:ext>
            </a:extLst>
          </p:cNvPr>
          <p:cNvSpPr txBox="1"/>
          <p:nvPr/>
        </p:nvSpPr>
        <p:spPr>
          <a:xfrm>
            <a:off x="1034371" y="16185124"/>
            <a:ext cx="3415893" cy="1938992"/>
          </a:xfrm>
          <a:prstGeom prst="rect">
            <a:avLst/>
          </a:prstGeom>
          <a:noFill/>
        </p:spPr>
        <p:txBody>
          <a:bodyPr wrap="square" rtlCol="0">
            <a:spAutoFit/>
          </a:bodyPr>
          <a:lstStyle/>
          <a:p>
            <a:pPr marL="457200" indent="-457200">
              <a:buFont typeface="Arial" panose="020B0604020202020204" pitchFamily="34" charset="0"/>
              <a:buChar char="•"/>
            </a:pPr>
            <a:r>
              <a:rPr lang="en-GB" sz="2400" b="0" i="0" u="none" strike="noStrike" dirty="0">
                <a:solidFill>
                  <a:srgbClr val="000000"/>
                </a:solidFill>
                <a:effectLst/>
                <a:latin typeface="Droid Serif"/>
              </a:rPr>
              <a:t>Available at:  </a:t>
            </a:r>
            <a:r>
              <a:rPr lang="en-GB" sz="2400" b="0" i="0" u="sng" strike="noStrike" dirty="0">
                <a:solidFill>
                  <a:srgbClr val="1155CC"/>
                </a:solidFill>
                <a:effectLst/>
                <a:latin typeface="Droid Serif"/>
                <a:hlinkClick r:id="rId10"/>
              </a:rPr>
              <a:t>https://www.kaggle.com/datasets/davidcariboo/player-scores/versions/284</a:t>
            </a:r>
            <a:endParaRPr lang="en-GB" sz="2400" b="0" i="0" u="sng" strike="noStrike" dirty="0">
              <a:solidFill>
                <a:srgbClr val="1155CC"/>
              </a:solidFill>
              <a:effectLst/>
              <a:latin typeface="Droid Serif"/>
            </a:endParaRPr>
          </a:p>
        </p:txBody>
      </p:sp>
      <p:pic>
        <p:nvPicPr>
          <p:cNvPr id="2" name="Picture 1" descr="A black and white image of a football ball&#10;&#10;Description automatically generated">
            <a:extLst>
              <a:ext uri="{FF2B5EF4-FFF2-40B4-BE49-F238E27FC236}">
                <a16:creationId xmlns:a16="http://schemas.microsoft.com/office/drawing/2014/main" id="{F307EF43-8889-FA91-4401-0E3CE9CB35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2266" y="28443718"/>
            <a:ext cx="1531520" cy="1352841"/>
          </a:xfrm>
          <a:prstGeom prst="rect">
            <a:avLst/>
          </a:prstGeom>
        </p:spPr>
      </p:pic>
      <p:sp>
        <p:nvSpPr>
          <p:cNvPr id="3" name="Google Shape;63;p13">
            <a:extLst>
              <a:ext uri="{FF2B5EF4-FFF2-40B4-BE49-F238E27FC236}">
                <a16:creationId xmlns:a16="http://schemas.microsoft.com/office/drawing/2014/main" id="{6D2F6092-DD77-B8F4-D0EE-D0CA5E440894}"/>
              </a:ext>
            </a:extLst>
          </p:cNvPr>
          <p:cNvSpPr txBox="1"/>
          <p:nvPr/>
        </p:nvSpPr>
        <p:spPr>
          <a:xfrm>
            <a:off x="21142778" y="28473551"/>
            <a:ext cx="4488901" cy="114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IE" sz="6000" dirty="0">
                <a:solidFill>
                  <a:schemeClr val="tx1"/>
                </a:solidFill>
                <a:latin typeface="Oswald"/>
                <a:ea typeface="Oswald"/>
                <a:cs typeface="Oswald"/>
                <a:sym typeface="Oswald"/>
              </a:rPr>
              <a:t>References…</a:t>
            </a:r>
            <a:endParaRPr lang="en-US" sz="6000" dirty="0">
              <a:solidFill>
                <a:schemeClr val="tx1"/>
              </a:solidFill>
              <a:latin typeface="Oswald"/>
              <a:ea typeface="Oswald"/>
              <a:cs typeface="Oswald"/>
            </a:endParaRPr>
          </a:p>
          <a:p>
            <a:pPr marL="0" lvl="0" indent="0" algn="l" rtl="0">
              <a:spcBef>
                <a:spcPts val="0"/>
              </a:spcBef>
              <a:spcAft>
                <a:spcPts val="0"/>
              </a:spcAft>
              <a:buNone/>
            </a:pPr>
            <a:endParaRPr dirty="0">
              <a:latin typeface="Oswald"/>
              <a:ea typeface="Oswald"/>
              <a:cs typeface="Oswald"/>
              <a:sym typeface="Oswald"/>
            </a:endParaRPr>
          </a:p>
        </p:txBody>
      </p:sp>
      <p:sp>
        <p:nvSpPr>
          <p:cNvPr id="4" name="Google Shape;69;p13">
            <a:extLst>
              <a:ext uri="{FF2B5EF4-FFF2-40B4-BE49-F238E27FC236}">
                <a16:creationId xmlns:a16="http://schemas.microsoft.com/office/drawing/2014/main" id="{9D06385F-5E5E-C627-F80B-5DF324017DD2}"/>
              </a:ext>
            </a:extLst>
          </p:cNvPr>
          <p:cNvSpPr txBox="1"/>
          <p:nvPr/>
        </p:nvSpPr>
        <p:spPr>
          <a:xfrm>
            <a:off x="20110374" y="16110533"/>
            <a:ext cx="2228999" cy="476087"/>
          </a:xfrm>
          <a:prstGeom prst="rect">
            <a:avLst/>
          </a:prstGeom>
          <a:noFill/>
          <a:ln>
            <a:noFill/>
          </a:ln>
        </p:spPr>
        <p:txBody>
          <a:bodyPr spcFirstLastPara="1" wrap="square" lIns="91425" tIns="91425" rIns="91425" bIns="91425" anchor="t" anchorCtr="0">
            <a:noAutofit/>
          </a:bodyPr>
          <a:lstStyle/>
          <a:p>
            <a:pPr>
              <a:buSzPts val="1100"/>
            </a:pPr>
            <a:r>
              <a:rPr lang="en-GB" sz="3200" b="1" dirty="0">
                <a:solidFill>
                  <a:srgbClr val="F3BE29"/>
                </a:solidFill>
                <a:latin typeface="Droid Serif"/>
                <a:sym typeface="Droid Serif"/>
              </a:rPr>
              <a:t>Modelling</a:t>
            </a:r>
            <a:endParaRPr lang="en-GB" sz="3200" dirty="0">
              <a:latin typeface="Droid Serif"/>
              <a:sym typeface="Droid Serif"/>
            </a:endParaRPr>
          </a:p>
          <a:p>
            <a:endParaRPr lang="en-GB" sz="2400" dirty="0">
              <a:solidFill>
                <a:schemeClr val="bg2">
                  <a:lumMod val="75000"/>
                </a:schemeClr>
              </a:solidFill>
              <a:latin typeface="Droid Serif"/>
            </a:endParaRPr>
          </a:p>
        </p:txBody>
      </p:sp>
      <p:sp>
        <p:nvSpPr>
          <p:cNvPr id="5" name="Google Shape;69;p13">
            <a:extLst>
              <a:ext uri="{FF2B5EF4-FFF2-40B4-BE49-F238E27FC236}">
                <a16:creationId xmlns:a16="http://schemas.microsoft.com/office/drawing/2014/main" id="{94A1D03A-2D34-C97E-B6F2-6CDB5A998CFA}"/>
              </a:ext>
            </a:extLst>
          </p:cNvPr>
          <p:cNvSpPr txBox="1"/>
          <p:nvPr/>
        </p:nvSpPr>
        <p:spPr>
          <a:xfrm>
            <a:off x="29711879" y="9743027"/>
            <a:ext cx="3701110" cy="564951"/>
          </a:xfrm>
          <a:prstGeom prst="rect">
            <a:avLst/>
          </a:prstGeom>
          <a:noFill/>
          <a:ln>
            <a:noFill/>
          </a:ln>
        </p:spPr>
        <p:txBody>
          <a:bodyPr spcFirstLastPara="1" wrap="square" lIns="91425" tIns="91425" rIns="91425" bIns="91425" anchor="t" anchorCtr="0">
            <a:noAutofit/>
          </a:bodyPr>
          <a:lstStyle/>
          <a:p>
            <a:pPr>
              <a:buSzPts val="1100"/>
            </a:pPr>
            <a:r>
              <a:rPr lang="en-GB" sz="3200" b="1" dirty="0">
                <a:solidFill>
                  <a:srgbClr val="F3BE29"/>
                </a:solidFill>
                <a:latin typeface="Droid Serif"/>
                <a:sym typeface="Droid Serif"/>
              </a:rPr>
              <a:t>Evaluation</a:t>
            </a:r>
            <a:endParaRPr lang="en-GB" sz="2800" dirty="0">
              <a:latin typeface="Droid Serif"/>
              <a:sym typeface="Droid Serif"/>
            </a:endParaRPr>
          </a:p>
          <a:p>
            <a:endParaRPr lang="en-GB" sz="2400" dirty="0">
              <a:solidFill>
                <a:schemeClr val="bg2">
                  <a:lumMod val="75000"/>
                </a:schemeClr>
              </a:solidFill>
              <a:latin typeface="Droid Serif"/>
            </a:endParaRPr>
          </a:p>
        </p:txBody>
      </p:sp>
      <p:cxnSp>
        <p:nvCxnSpPr>
          <p:cNvPr id="8" name="Straight Arrow Connector 7">
            <a:extLst>
              <a:ext uri="{FF2B5EF4-FFF2-40B4-BE49-F238E27FC236}">
                <a16:creationId xmlns:a16="http://schemas.microsoft.com/office/drawing/2014/main" id="{8BDFE248-D5D3-F61C-E8CA-645530416C9D}"/>
              </a:ext>
            </a:extLst>
          </p:cNvPr>
          <p:cNvCxnSpPr>
            <a:cxnSpLocks/>
          </p:cNvCxnSpPr>
          <p:nvPr/>
        </p:nvCxnSpPr>
        <p:spPr>
          <a:xfrm>
            <a:off x="5456937" y="8431258"/>
            <a:ext cx="1643110" cy="4135920"/>
          </a:xfrm>
          <a:prstGeom prst="straightConnector1">
            <a:avLst/>
          </a:prstGeom>
          <a:ln w="31750">
            <a:solidFill>
              <a:srgbClr val="F3BE29"/>
            </a:solidFill>
            <a:tailEnd type="triangle"/>
          </a:ln>
        </p:spPr>
        <p:style>
          <a:lnRef idx="2">
            <a:schemeClr val="accent1"/>
          </a:lnRef>
          <a:fillRef idx="0">
            <a:schemeClr val="accent1"/>
          </a:fillRef>
          <a:effectRef idx="1">
            <a:schemeClr val="accent1"/>
          </a:effectRef>
          <a:fontRef idx="minor">
            <a:schemeClr val="tx1"/>
          </a:fontRef>
        </p:style>
      </p:cxnSp>
      <p:sp>
        <p:nvSpPr>
          <p:cNvPr id="6" name="Google Shape;69;p13">
            <a:extLst>
              <a:ext uri="{FF2B5EF4-FFF2-40B4-BE49-F238E27FC236}">
                <a16:creationId xmlns:a16="http://schemas.microsoft.com/office/drawing/2014/main" id="{8833DD5D-4A1C-391F-5A04-382DF614A819}"/>
              </a:ext>
            </a:extLst>
          </p:cNvPr>
          <p:cNvSpPr txBox="1"/>
          <p:nvPr/>
        </p:nvSpPr>
        <p:spPr>
          <a:xfrm>
            <a:off x="37359713" y="16728536"/>
            <a:ext cx="3701110" cy="564951"/>
          </a:xfrm>
          <a:prstGeom prst="rect">
            <a:avLst/>
          </a:prstGeom>
          <a:noFill/>
          <a:ln>
            <a:noFill/>
          </a:ln>
        </p:spPr>
        <p:txBody>
          <a:bodyPr spcFirstLastPara="1" wrap="square" lIns="91425" tIns="91425" rIns="91425" bIns="91425" anchor="t" anchorCtr="0">
            <a:noAutofit/>
          </a:bodyPr>
          <a:lstStyle/>
          <a:p>
            <a:pPr>
              <a:buSzPts val="1100"/>
            </a:pPr>
            <a:r>
              <a:rPr lang="en-GB" sz="3200" b="1" dirty="0">
                <a:solidFill>
                  <a:srgbClr val="F3BE29"/>
                </a:solidFill>
                <a:latin typeface="Droid Serif"/>
                <a:sym typeface="Droid Serif"/>
              </a:rPr>
              <a:t>Deployment</a:t>
            </a:r>
            <a:endParaRPr lang="en-GB" sz="2800" dirty="0">
              <a:latin typeface="Droid Serif"/>
              <a:sym typeface="Droid Serif"/>
            </a:endParaRPr>
          </a:p>
          <a:p>
            <a:endParaRPr lang="en-GB" sz="2400" dirty="0">
              <a:solidFill>
                <a:schemeClr val="bg2">
                  <a:lumMod val="75000"/>
                </a:schemeClr>
              </a:solidFill>
              <a:latin typeface="Droid Serif"/>
            </a:endParaRPr>
          </a:p>
        </p:txBody>
      </p:sp>
      <p:cxnSp>
        <p:nvCxnSpPr>
          <p:cNvPr id="10" name="Straight Arrow Connector 9">
            <a:extLst>
              <a:ext uri="{FF2B5EF4-FFF2-40B4-BE49-F238E27FC236}">
                <a16:creationId xmlns:a16="http://schemas.microsoft.com/office/drawing/2014/main" id="{D853D1D7-7981-BDDC-D3FE-E6C63437747A}"/>
              </a:ext>
            </a:extLst>
          </p:cNvPr>
          <p:cNvCxnSpPr>
            <a:cxnSpLocks/>
          </p:cNvCxnSpPr>
          <p:nvPr/>
        </p:nvCxnSpPr>
        <p:spPr>
          <a:xfrm>
            <a:off x="18696594" y="9623364"/>
            <a:ext cx="2557829" cy="6170363"/>
          </a:xfrm>
          <a:prstGeom prst="straightConnector1">
            <a:avLst/>
          </a:prstGeom>
          <a:ln w="31750">
            <a:solidFill>
              <a:srgbClr val="F3BE29"/>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DB5046AB-A17A-552F-9433-E2BA6C201E7F}"/>
              </a:ext>
            </a:extLst>
          </p:cNvPr>
          <p:cNvCxnSpPr>
            <a:cxnSpLocks/>
          </p:cNvCxnSpPr>
          <p:nvPr/>
        </p:nvCxnSpPr>
        <p:spPr>
          <a:xfrm flipV="1">
            <a:off x="21921798" y="10008269"/>
            <a:ext cx="7428649" cy="5785458"/>
          </a:xfrm>
          <a:prstGeom prst="straightConnector1">
            <a:avLst/>
          </a:prstGeom>
          <a:ln w="31750">
            <a:solidFill>
              <a:srgbClr val="F3BE29"/>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D8A30B3-A8BE-4508-1B5B-A5327E92234E}"/>
              </a:ext>
            </a:extLst>
          </p:cNvPr>
          <p:cNvCxnSpPr>
            <a:cxnSpLocks/>
          </p:cNvCxnSpPr>
          <p:nvPr/>
        </p:nvCxnSpPr>
        <p:spPr>
          <a:xfrm>
            <a:off x="32145774" y="10008269"/>
            <a:ext cx="6054319" cy="6556776"/>
          </a:xfrm>
          <a:prstGeom prst="straightConnector1">
            <a:avLst/>
          </a:prstGeom>
          <a:ln w="31750">
            <a:solidFill>
              <a:srgbClr val="F3BE29"/>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86F056D0-EB5A-3D0A-5954-D0A3F46F71E4}"/>
              </a:ext>
            </a:extLst>
          </p:cNvPr>
          <p:cNvCxnSpPr>
            <a:cxnSpLocks/>
          </p:cNvCxnSpPr>
          <p:nvPr/>
        </p:nvCxnSpPr>
        <p:spPr>
          <a:xfrm flipV="1">
            <a:off x="39620835" y="14492494"/>
            <a:ext cx="2320657" cy="2112139"/>
          </a:xfrm>
          <a:prstGeom prst="straightConnector1">
            <a:avLst/>
          </a:prstGeom>
          <a:ln w="31750">
            <a:solidFill>
              <a:srgbClr val="F3BE29"/>
            </a:solidFill>
            <a:tailEnd type="triangle"/>
          </a:ln>
        </p:spPr>
        <p:style>
          <a:lnRef idx="2">
            <a:schemeClr val="accent1"/>
          </a:lnRef>
          <a:fillRef idx="0">
            <a:schemeClr val="accent1"/>
          </a:fillRef>
          <a:effectRef idx="1">
            <a:schemeClr val="accent1"/>
          </a:effectRef>
          <a:fontRef idx="minor">
            <a:schemeClr val="tx1"/>
          </a:fontRef>
        </p:style>
      </p:cxnSp>
      <p:pic>
        <p:nvPicPr>
          <p:cNvPr id="35" name="Picture 34" descr="A diagram of mathematical equations&#10;&#10;Description automatically generated">
            <a:extLst>
              <a:ext uri="{FF2B5EF4-FFF2-40B4-BE49-F238E27FC236}">
                <a16:creationId xmlns:a16="http://schemas.microsoft.com/office/drawing/2014/main" id="{01C1A075-5233-9189-931C-EEE101CE8F28}"/>
              </a:ext>
            </a:extLst>
          </p:cNvPr>
          <p:cNvPicPr>
            <a:picLocks noChangeAspect="1"/>
          </p:cNvPicPr>
          <p:nvPr/>
        </p:nvPicPr>
        <p:blipFill>
          <a:blip r:embed="rId11">
            <a:alphaModFix amt="81000"/>
            <a:extLst>
              <a:ext uri="{28A0092B-C50C-407E-A947-70E740481C1C}">
                <a14:useLocalDpi xmlns:a14="http://schemas.microsoft.com/office/drawing/2010/main" val="0"/>
              </a:ext>
            </a:extLst>
          </a:blip>
          <a:stretch>
            <a:fillRect/>
          </a:stretch>
        </p:blipFill>
        <p:spPr>
          <a:xfrm>
            <a:off x="15833979" y="15578934"/>
            <a:ext cx="3915327" cy="1653888"/>
          </a:xfrm>
          <a:prstGeom prst="rect">
            <a:avLst/>
          </a:prstGeom>
        </p:spPr>
      </p:pic>
      <p:sp>
        <p:nvSpPr>
          <p:cNvPr id="11" name="Google Shape;69;p13">
            <a:extLst>
              <a:ext uri="{FF2B5EF4-FFF2-40B4-BE49-F238E27FC236}">
                <a16:creationId xmlns:a16="http://schemas.microsoft.com/office/drawing/2014/main" id="{9294E760-92B9-88AD-CF9E-B88C46AC6039}"/>
              </a:ext>
            </a:extLst>
          </p:cNvPr>
          <p:cNvSpPr txBox="1"/>
          <p:nvPr/>
        </p:nvSpPr>
        <p:spPr>
          <a:xfrm>
            <a:off x="1044133" y="18141661"/>
            <a:ext cx="4664087" cy="502320"/>
          </a:xfrm>
          <a:prstGeom prst="rect">
            <a:avLst/>
          </a:prstGeom>
          <a:noFill/>
          <a:ln>
            <a:noFill/>
          </a:ln>
        </p:spPr>
        <p:txBody>
          <a:bodyPr spcFirstLastPara="1" wrap="square" lIns="91425" tIns="91425" rIns="91425" bIns="91425" anchor="t" anchorCtr="0">
            <a:noAutofit/>
          </a:bodyPr>
          <a:lstStyle/>
          <a:p>
            <a:pPr>
              <a:buSzPts val="1100"/>
            </a:pPr>
            <a:r>
              <a:rPr lang="en-GB" sz="2800" b="1" dirty="0">
                <a:solidFill>
                  <a:srgbClr val="7030A0"/>
                </a:solidFill>
                <a:latin typeface="Droid Serif"/>
                <a:sym typeface="Droid Serif"/>
              </a:rPr>
              <a:t>Exploratory Data Analytics</a:t>
            </a:r>
            <a:endParaRPr lang="en-GB" sz="2800" dirty="0">
              <a:solidFill>
                <a:srgbClr val="7030A0"/>
              </a:solidFill>
              <a:latin typeface="Droid Serif"/>
              <a:sym typeface="Droid Serif"/>
            </a:endParaRPr>
          </a:p>
          <a:p>
            <a:endParaRPr lang="en-GB" sz="2400" dirty="0">
              <a:solidFill>
                <a:schemeClr val="bg2">
                  <a:lumMod val="75000"/>
                </a:schemeClr>
              </a:solidFill>
              <a:latin typeface="Droid Serif"/>
            </a:endParaRPr>
          </a:p>
        </p:txBody>
      </p:sp>
      <p:sp>
        <p:nvSpPr>
          <p:cNvPr id="13" name="Google Shape;69;p13">
            <a:extLst>
              <a:ext uri="{FF2B5EF4-FFF2-40B4-BE49-F238E27FC236}">
                <a16:creationId xmlns:a16="http://schemas.microsoft.com/office/drawing/2014/main" id="{A0D4F1CE-C213-EA90-BB1F-DC9FE905129E}"/>
              </a:ext>
            </a:extLst>
          </p:cNvPr>
          <p:cNvSpPr txBox="1"/>
          <p:nvPr/>
        </p:nvSpPr>
        <p:spPr>
          <a:xfrm>
            <a:off x="972266" y="13041654"/>
            <a:ext cx="7169950" cy="758499"/>
          </a:xfrm>
          <a:prstGeom prst="rect">
            <a:avLst/>
          </a:prstGeom>
          <a:noFill/>
          <a:ln>
            <a:noFill/>
          </a:ln>
        </p:spPr>
        <p:txBody>
          <a:bodyPr spcFirstLastPara="1" wrap="square" lIns="91425" tIns="91425" rIns="91425" bIns="91425" anchor="t" anchorCtr="0">
            <a:noAutofit/>
          </a:bodyPr>
          <a:lstStyle/>
          <a:p>
            <a:pPr>
              <a:buSzPts val="1100"/>
            </a:pPr>
            <a:r>
              <a:rPr lang="en-GB" sz="2800" b="1" dirty="0">
                <a:solidFill>
                  <a:srgbClr val="7030A0"/>
                </a:solidFill>
                <a:latin typeface="Droid Serif"/>
                <a:sym typeface="Droid Serif"/>
              </a:rPr>
              <a:t>Consolidating and Characterising the Data</a:t>
            </a:r>
            <a:endParaRPr lang="en-GB" sz="2800" dirty="0">
              <a:solidFill>
                <a:srgbClr val="7030A0"/>
              </a:solidFill>
              <a:latin typeface="Droid Serif"/>
              <a:sym typeface="Droid Serif"/>
            </a:endParaRPr>
          </a:p>
          <a:p>
            <a:endParaRPr lang="en-GB" sz="2400" dirty="0">
              <a:solidFill>
                <a:schemeClr val="bg2">
                  <a:lumMod val="75000"/>
                </a:schemeClr>
              </a:solidFill>
              <a:latin typeface="Droid Serif"/>
            </a:endParaRPr>
          </a:p>
        </p:txBody>
      </p:sp>
      <p:sp>
        <p:nvSpPr>
          <p:cNvPr id="1035" name="TextBox 1034">
            <a:extLst>
              <a:ext uri="{FF2B5EF4-FFF2-40B4-BE49-F238E27FC236}">
                <a16:creationId xmlns:a16="http://schemas.microsoft.com/office/drawing/2014/main" id="{85DDFD4D-5BF7-BBCB-EEF5-53590266DDF1}"/>
              </a:ext>
            </a:extLst>
          </p:cNvPr>
          <p:cNvSpPr txBox="1"/>
          <p:nvPr/>
        </p:nvSpPr>
        <p:spPr>
          <a:xfrm>
            <a:off x="1044789" y="8773531"/>
            <a:ext cx="7510325" cy="1938992"/>
          </a:xfrm>
          <a:prstGeom prst="rect">
            <a:avLst/>
          </a:prstGeom>
          <a:noFill/>
        </p:spPr>
        <p:txBody>
          <a:bodyPr wrap="square" rtlCol="0">
            <a:spAutoFit/>
          </a:bodyPr>
          <a:lstStyle/>
          <a:p>
            <a:r>
              <a:rPr lang="en-GB" sz="2400" b="0" i="0" u="none" strike="noStrike" dirty="0">
                <a:solidFill>
                  <a:srgbClr val="000000"/>
                </a:solidFill>
                <a:effectLst/>
                <a:latin typeface="Droid Serif"/>
              </a:rPr>
              <a:t>This initial phase focuses on understanding the project objectives and requirements from a business perspective. It involves understanding what the stakeholders want to achieve, defining the project goals, and translating these goals into Data Analytics and Machine Learning objectives.</a:t>
            </a:r>
            <a:endParaRPr lang="en-IE" sz="2400" dirty="0">
              <a:latin typeface="Droid Serif"/>
            </a:endParaRPr>
          </a:p>
        </p:txBody>
      </p:sp>
      <p:sp>
        <p:nvSpPr>
          <p:cNvPr id="15" name="Google Shape;69;p13">
            <a:extLst>
              <a:ext uri="{FF2B5EF4-FFF2-40B4-BE49-F238E27FC236}">
                <a16:creationId xmlns:a16="http://schemas.microsoft.com/office/drawing/2014/main" id="{FCBABF1A-3135-6B8C-A3CA-0F819F338C01}"/>
              </a:ext>
            </a:extLst>
          </p:cNvPr>
          <p:cNvSpPr txBox="1"/>
          <p:nvPr/>
        </p:nvSpPr>
        <p:spPr>
          <a:xfrm>
            <a:off x="15113131" y="10884795"/>
            <a:ext cx="2861327" cy="523221"/>
          </a:xfrm>
          <a:prstGeom prst="rect">
            <a:avLst/>
          </a:prstGeom>
          <a:noFill/>
          <a:ln>
            <a:noFill/>
          </a:ln>
        </p:spPr>
        <p:txBody>
          <a:bodyPr spcFirstLastPara="1" wrap="square" lIns="91425" tIns="91425" rIns="91425" bIns="91425" anchor="t" anchorCtr="0">
            <a:noAutofit/>
          </a:bodyPr>
          <a:lstStyle/>
          <a:p>
            <a:pPr>
              <a:buSzPts val="1100"/>
            </a:pPr>
            <a:r>
              <a:rPr lang="en-GB" sz="2800" b="1" dirty="0">
                <a:solidFill>
                  <a:srgbClr val="7030A0"/>
                </a:solidFill>
                <a:latin typeface="Droid Serif"/>
                <a:sym typeface="Droid Serif"/>
              </a:rPr>
              <a:t>Preprocessing</a:t>
            </a:r>
            <a:endParaRPr lang="en-GB" sz="2800" dirty="0">
              <a:solidFill>
                <a:srgbClr val="7030A0"/>
              </a:solidFill>
              <a:latin typeface="Droid Serif"/>
              <a:sym typeface="Droid Serif"/>
            </a:endParaRPr>
          </a:p>
          <a:p>
            <a:endParaRPr lang="en-GB" sz="2400" dirty="0">
              <a:solidFill>
                <a:schemeClr val="bg2">
                  <a:lumMod val="75000"/>
                </a:schemeClr>
              </a:solidFill>
              <a:latin typeface="Droid Serif"/>
            </a:endParaRPr>
          </a:p>
        </p:txBody>
      </p:sp>
      <p:sp>
        <p:nvSpPr>
          <p:cNvPr id="17" name="TextBox 16">
            <a:extLst>
              <a:ext uri="{FF2B5EF4-FFF2-40B4-BE49-F238E27FC236}">
                <a16:creationId xmlns:a16="http://schemas.microsoft.com/office/drawing/2014/main" id="{362382AF-5F1E-6373-A7FF-9111070C904C}"/>
              </a:ext>
            </a:extLst>
          </p:cNvPr>
          <p:cNvSpPr txBox="1"/>
          <p:nvPr/>
        </p:nvSpPr>
        <p:spPr>
          <a:xfrm>
            <a:off x="15064360" y="9560878"/>
            <a:ext cx="12935445" cy="1384995"/>
          </a:xfrm>
          <a:prstGeom prst="rect">
            <a:avLst/>
          </a:prstGeom>
          <a:noFill/>
        </p:spPr>
        <p:txBody>
          <a:bodyPr wrap="square" rtlCol="0">
            <a:spAutoFit/>
          </a:bodyPr>
          <a:lstStyle/>
          <a:p>
            <a:r>
              <a:rPr lang="en-GB" sz="2800" b="0" i="0" u="none" strike="noStrike" dirty="0">
                <a:solidFill>
                  <a:srgbClr val="000000"/>
                </a:solidFill>
                <a:effectLst/>
                <a:latin typeface="Droid Serif"/>
              </a:rPr>
              <a:t>Data preparation and preprocessing is a crucial step in any Data Science project’s lifecycle. It involves several operations and transformations being applied to raw data to make it suitable for analysis and modelling. </a:t>
            </a:r>
            <a:endParaRPr lang="en-GB" sz="2800" dirty="0">
              <a:solidFill>
                <a:srgbClr val="000000"/>
              </a:solidFill>
              <a:latin typeface="Droid Serif"/>
            </a:endParaRPr>
          </a:p>
        </p:txBody>
      </p:sp>
      <p:sp>
        <p:nvSpPr>
          <p:cNvPr id="19" name="Google Shape;63;p13">
            <a:extLst>
              <a:ext uri="{FF2B5EF4-FFF2-40B4-BE49-F238E27FC236}">
                <a16:creationId xmlns:a16="http://schemas.microsoft.com/office/drawing/2014/main" id="{649AFC5D-BC0C-BE20-CF1F-0A14B8EEE7D1}"/>
              </a:ext>
            </a:extLst>
          </p:cNvPr>
          <p:cNvSpPr txBox="1"/>
          <p:nvPr/>
        </p:nvSpPr>
        <p:spPr>
          <a:xfrm>
            <a:off x="29157091" y="21378092"/>
            <a:ext cx="4488901" cy="114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IE" sz="6000" dirty="0">
                <a:solidFill>
                  <a:schemeClr val="tx1"/>
                </a:solidFill>
                <a:latin typeface="Oswald"/>
                <a:ea typeface="Oswald"/>
                <a:cs typeface="Oswald"/>
                <a:sym typeface="Oswald"/>
              </a:rPr>
              <a:t>Conclusion</a:t>
            </a:r>
            <a:endParaRPr lang="en-US" sz="6000" dirty="0">
              <a:solidFill>
                <a:schemeClr val="tx1"/>
              </a:solidFill>
              <a:latin typeface="Oswald"/>
              <a:ea typeface="Oswald"/>
              <a:cs typeface="Oswald"/>
            </a:endParaRPr>
          </a:p>
          <a:p>
            <a:pPr marL="0" lvl="0" indent="0" algn="l" rtl="0">
              <a:spcBef>
                <a:spcPts val="0"/>
              </a:spcBef>
              <a:spcAft>
                <a:spcPts val="0"/>
              </a:spcAft>
              <a:buNone/>
            </a:pPr>
            <a:endParaRPr dirty="0">
              <a:latin typeface="Oswald"/>
              <a:ea typeface="Oswald"/>
              <a:cs typeface="Oswald"/>
              <a:sym typeface="Oswald"/>
            </a:endParaRPr>
          </a:p>
        </p:txBody>
      </p:sp>
      <p:sp>
        <p:nvSpPr>
          <p:cNvPr id="22" name="TextBox 21">
            <a:extLst>
              <a:ext uri="{FF2B5EF4-FFF2-40B4-BE49-F238E27FC236}">
                <a16:creationId xmlns:a16="http://schemas.microsoft.com/office/drawing/2014/main" id="{738F5807-669E-385B-11C4-995104A171A2}"/>
              </a:ext>
            </a:extLst>
          </p:cNvPr>
          <p:cNvSpPr txBox="1"/>
          <p:nvPr/>
        </p:nvSpPr>
        <p:spPr>
          <a:xfrm>
            <a:off x="5929490" y="16200617"/>
            <a:ext cx="3813362" cy="3631763"/>
          </a:xfrm>
          <a:prstGeom prst="rect">
            <a:avLst/>
          </a:prstGeom>
          <a:noFill/>
        </p:spPr>
        <p:txBody>
          <a:bodyPr wrap="square" rtlCol="0">
            <a:spAutoFit/>
          </a:bodyPr>
          <a:lstStyle/>
          <a:p>
            <a:pPr rtl="0">
              <a:spcBef>
                <a:spcPts val="0"/>
              </a:spcBef>
              <a:spcAft>
                <a:spcPts val="0"/>
              </a:spcAft>
            </a:pPr>
            <a:r>
              <a:rPr lang="en-IE" sz="1800" b="0" i="0" u="none" strike="noStrike" dirty="0">
                <a:solidFill>
                  <a:schemeClr val="accent6">
                    <a:lumMod val="75000"/>
                  </a:schemeClr>
                </a:solidFill>
                <a:effectLst/>
                <a:latin typeface="Times New Roman" panose="02020603050405020304" pitchFamily="18" charset="0"/>
              </a:rPr>
              <a:t>appearances_df :		(1485697, 13)</a:t>
            </a:r>
            <a:endParaRPr lang="en-IE" sz="2800" b="0" dirty="0">
              <a:solidFill>
                <a:schemeClr val="accent6">
                  <a:lumMod val="75000"/>
                </a:schemeClr>
              </a:solidFill>
              <a:effectLst/>
            </a:endParaRPr>
          </a:p>
          <a:p>
            <a:pPr rtl="0">
              <a:spcBef>
                <a:spcPts val="0"/>
              </a:spcBef>
              <a:spcAft>
                <a:spcPts val="0"/>
              </a:spcAft>
            </a:pPr>
            <a:r>
              <a:rPr lang="en-IE" sz="1800" b="0" i="0" u="none" strike="noStrike" dirty="0">
                <a:solidFill>
                  <a:schemeClr val="accent6">
                    <a:lumMod val="75000"/>
                  </a:schemeClr>
                </a:solidFill>
                <a:effectLst/>
                <a:latin typeface="Times New Roman" panose="02020603050405020304" pitchFamily="18" charset="0"/>
              </a:rPr>
              <a:t>club_games_df :		(128586, 11)</a:t>
            </a:r>
            <a:endParaRPr lang="en-IE" sz="2800" b="0" dirty="0">
              <a:solidFill>
                <a:schemeClr val="accent6">
                  <a:lumMod val="75000"/>
                </a:schemeClr>
              </a:solidFill>
              <a:effectLst/>
            </a:endParaRPr>
          </a:p>
          <a:p>
            <a:pPr rtl="0">
              <a:spcBef>
                <a:spcPts val="0"/>
              </a:spcBef>
              <a:spcAft>
                <a:spcPts val="0"/>
              </a:spcAft>
            </a:pPr>
            <a:r>
              <a:rPr lang="en-IE" sz="1800" b="0" i="0" u="none" strike="noStrike" dirty="0">
                <a:solidFill>
                  <a:schemeClr val="accent6">
                    <a:lumMod val="75000"/>
                  </a:schemeClr>
                </a:solidFill>
                <a:effectLst/>
                <a:latin typeface="Times New Roman" panose="02020603050405020304" pitchFamily="18" charset="0"/>
              </a:rPr>
              <a:t>clubs_df:				(426, 16)</a:t>
            </a:r>
            <a:endParaRPr lang="en-IE" sz="2800" b="0" dirty="0">
              <a:solidFill>
                <a:schemeClr val="accent6">
                  <a:lumMod val="75000"/>
                </a:schemeClr>
              </a:solidFill>
              <a:effectLst/>
            </a:endParaRPr>
          </a:p>
          <a:p>
            <a:pPr rtl="0">
              <a:spcBef>
                <a:spcPts val="0"/>
              </a:spcBef>
              <a:spcAft>
                <a:spcPts val="0"/>
              </a:spcAft>
            </a:pPr>
            <a:r>
              <a:rPr lang="en-IE" sz="1800" b="0" i="0" u="none" strike="noStrike" dirty="0">
                <a:solidFill>
                  <a:schemeClr val="accent6">
                    <a:lumMod val="75000"/>
                  </a:schemeClr>
                </a:solidFill>
                <a:effectLst/>
                <a:latin typeface="Times New Roman" panose="02020603050405020304" pitchFamily="18" charset="0"/>
              </a:rPr>
              <a:t>competitions_df:		(43, 10)</a:t>
            </a:r>
            <a:endParaRPr lang="en-IE" sz="2800" b="0" dirty="0">
              <a:solidFill>
                <a:schemeClr val="accent6">
                  <a:lumMod val="75000"/>
                </a:schemeClr>
              </a:solidFill>
              <a:effectLst/>
            </a:endParaRPr>
          </a:p>
          <a:p>
            <a:pPr rtl="0">
              <a:spcBef>
                <a:spcPts val="0"/>
              </a:spcBef>
              <a:spcAft>
                <a:spcPts val="0"/>
              </a:spcAft>
            </a:pPr>
            <a:r>
              <a:rPr lang="en-IE" sz="1800" b="0" i="0" u="none" strike="noStrike" dirty="0">
                <a:solidFill>
                  <a:schemeClr val="accent6">
                    <a:lumMod val="75000"/>
                  </a:schemeClr>
                </a:solidFill>
                <a:effectLst/>
                <a:latin typeface="Times New Roman" panose="02020603050405020304" pitchFamily="18" charset="0"/>
              </a:rPr>
              <a:t>game_events_df:		(652010, 10)</a:t>
            </a:r>
            <a:endParaRPr lang="en-IE" sz="2800" b="0" dirty="0">
              <a:solidFill>
                <a:schemeClr val="accent6">
                  <a:lumMod val="75000"/>
                </a:schemeClr>
              </a:solidFill>
              <a:effectLst/>
            </a:endParaRPr>
          </a:p>
          <a:p>
            <a:pPr rtl="0">
              <a:spcBef>
                <a:spcPts val="0"/>
              </a:spcBef>
              <a:spcAft>
                <a:spcPts val="0"/>
              </a:spcAft>
            </a:pPr>
            <a:r>
              <a:rPr lang="en-IE" sz="1800" b="0" i="0" u="none" strike="noStrike" dirty="0">
                <a:solidFill>
                  <a:schemeClr val="accent6">
                    <a:lumMod val="75000"/>
                  </a:schemeClr>
                </a:solidFill>
                <a:effectLst/>
                <a:latin typeface="Times New Roman" panose="02020603050405020304" pitchFamily="18" charset="0"/>
              </a:rPr>
              <a:t>game_lineups_df :		(86822, 9)</a:t>
            </a:r>
            <a:endParaRPr lang="en-IE" sz="2800" b="0" dirty="0">
              <a:solidFill>
                <a:schemeClr val="accent6">
                  <a:lumMod val="75000"/>
                </a:schemeClr>
              </a:solidFill>
              <a:effectLst/>
            </a:endParaRPr>
          </a:p>
          <a:p>
            <a:pPr rtl="0">
              <a:spcBef>
                <a:spcPts val="0"/>
              </a:spcBef>
              <a:spcAft>
                <a:spcPts val="0"/>
              </a:spcAft>
            </a:pPr>
            <a:r>
              <a:rPr lang="en-IE" sz="1800" b="0" i="0" u="none" strike="noStrike" dirty="0">
                <a:solidFill>
                  <a:schemeClr val="accent6">
                    <a:lumMod val="75000"/>
                  </a:schemeClr>
                </a:solidFill>
                <a:effectLst/>
                <a:latin typeface="Times New Roman" panose="02020603050405020304" pitchFamily="18" charset="0"/>
              </a:rPr>
              <a:t>games_df :			(64293, 23)</a:t>
            </a:r>
            <a:endParaRPr lang="en-IE" sz="2800" b="0" dirty="0">
              <a:solidFill>
                <a:schemeClr val="accent6">
                  <a:lumMod val="75000"/>
                </a:schemeClr>
              </a:solidFill>
              <a:effectLst/>
            </a:endParaRPr>
          </a:p>
          <a:p>
            <a:pPr rtl="0">
              <a:spcBef>
                <a:spcPts val="0"/>
              </a:spcBef>
              <a:spcAft>
                <a:spcPts val="0"/>
              </a:spcAft>
            </a:pPr>
            <a:r>
              <a:rPr lang="en-IE" sz="1800" b="0" i="0" u="none" strike="noStrike" dirty="0">
                <a:solidFill>
                  <a:schemeClr val="accent6">
                    <a:lumMod val="75000"/>
                  </a:schemeClr>
                </a:solidFill>
                <a:effectLst/>
                <a:latin typeface="Times New Roman" panose="02020603050405020304" pitchFamily="18" charset="0"/>
              </a:rPr>
              <a:t>player_valuations_df :	(440663, 9)</a:t>
            </a:r>
            <a:endParaRPr lang="en-IE" sz="2800" b="0" dirty="0">
              <a:solidFill>
                <a:schemeClr val="accent6">
                  <a:lumMod val="75000"/>
                </a:schemeClr>
              </a:solidFill>
              <a:effectLst/>
            </a:endParaRPr>
          </a:p>
          <a:p>
            <a:pPr rtl="0">
              <a:spcBef>
                <a:spcPts val="0"/>
              </a:spcBef>
              <a:spcAft>
                <a:spcPts val="0"/>
              </a:spcAft>
            </a:pPr>
            <a:r>
              <a:rPr lang="en-IE" sz="1800" b="0" i="0" u="none" strike="noStrike" dirty="0">
                <a:solidFill>
                  <a:schemeClr val="accent6">
                    <a:lumMod val="75000"/>
                  </a:schemeClr>
                </a:solidFill>
                <a:effectLst/>
                <a:latin typeface="Times New Roman" panose="02020603050405020304" pitchFamily="18" charset="0"/>
              </a:rPr>
              <a:t>players_df:			(30302, 23)</a:t>
            </a:r>
            <a:endParaRPr lang="en-IE" sz="2800" b="0" dirty="0">
              <a:solidFill>
                <a:schemeClr val="accent6">
                  <a:lumMod val="75000"/>
                </a:schemeClr>
              </a:solidFill>
              <a:effectLst/>
            </a:endParaRPr>
          </a:p>
          <a:p>
            <a:br>
              <a:rPr lang="en-IE" sz="2800" dirty="0"/>
            </a:br>
            <a:endParaRPr lang="en-IE" sz="4000" dirty="0">
              <a:latin typeface="Droid Serif"/>
            </a:endParaRPr>
          </a:p>
        </p:txBody>
      </p:sp>
      <p:pic>
        <p:nvPicPr>
          <p:cNvPr id="40" name="Picture 6">
            <a:extLst>
              <a:ext uri="{FF2B5EF4-FFF2-40B4-BE49-F238E27FC236}">
                <a16:creationId xmlns:a16="http://schemas.microsoft.com/office/drawing/2014/main" id="{A3F69A3D-2B34-40B7-8E9B-F8D6BD1BD3DE}"/>
              </a:ext>
            </a:extLst>
          </p:cNvPr>
          <p:cNvPicPr>
            <a:picLocks noChangeAspect="1" noChangeArrowheads="1"/>
          </p:cNvPicPr>
          <p:nvPr/>
        </p:nvPicPr>
        <p:blipFill rotWithShape="1">
          <a:blip r:embed="rId12">
            <a:alphaModFix amt="64000"/>
            <a:duotone>
              <a:schemeClr val="accent3">
                <a:shade val="45000"/>
                <a:satMod val="135000"/>
              </a:schemeClr>
              <a:prstClr val="white"/>
            </a:duotone>
            <a:extLst>
              <a:ext uri="{BEBA8EAE-BF5A-486C-A8C5-ECC9F3942E4B}">
                <a14:imgProps xmlns:a14="http://schemas.microsoft.com/office/drawing/2010/main">
                  <a14:imgLayer r:embed="rId13">
                    <a14:imgEffect>
                      <a14:brightnessContrast contrast="23000"/>
                    </a14:imgEffect>
                  </a14:imgLayer>
                </a14:imgProps>
              </a:ext>
              <a:ext uri="{28A0092B-C50C-407E-A947-70E740481C1C}">
                <a14:useLocalDpi xmlns:a14="http://schemas.microsoft.com/office/drawing/2010/main" val="0"/>
              </a:ext>
            </a:extLst>
          </a:blip>
          <a:srcRect r="11105"/>
          <a:stretch/>
        </p:blipFill>
        <p:spPr bwMode="auto">
          <a:xfrm>
            <a:off x="9863411" y="13951403"/>
            <a:ext cx="4592276" cy="924251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4FC3E961-01C9-96AB-AEC0-54E937633102}"/>
              </a:ext>
            </a:extLst>
          </p:cNvPr>
          <p:cNvSpPr txBox="1"/>
          <p:nvPr/>
        </p:nvSpPr>
        <p:spPr>
          <a:xfrm>
            <a:off x="1029497" y="18715285"/>
            <a:ext cx="8541662" cy="1569660"/>
          </a:xfrm>
          <a:prstGeom prst="rect">
            <a:avLst/>
          </a:prstGeom>
          <a:noFill/>
        </p:spPr>
        <p:txBody>
          <a:bodyPr wrap="square" rtlCol="0">
            <a:spAutoFit/>
          </a:bodyPr>
          <a:lstStyle/>
          <a:p>
            <a:r>
              <a:rPr lang="en-GB" sz="2400" b="0" i="0" u="none" strike="noStrike" dirty="0">
                <a:solidFill>
                  <a:srgbClr val="000000"/>
                </a:solidFill>
                <a:effectLst/>
                <a:latin typeface="Droid Serif"/>
              </a:rPr>
              <a:t>EDA is a process of examining the available data to discover patterns of correlation, identify trends, and gain insights of interest. It aids in spotting anomalies, testing hypotheses and clarifying any assumptions.</a:t>
            </a:r>
          </a:p>
        </p:txBody>
      </p:sp>
      <p:pic>
        <p:nvPicPr>
          <p:cNvPr id="3078" name="Picture 6">
            <a:extLst>
              <a:ext uri="{FF2B5EF4-FFF2-40B4-BE49-F238E27FC236}">
                <a16:creationId xmlns:a16="http://schemas.microsoft.com/office/drawing/2014/main" id="{17D28704-0E41-70BF-42EF-9646A775D15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102017" y="4732822"/>
            <a:ext cx="6483195" cy="4087604"/>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E96CFC6C-A2F3-5D88-8539-B5328A437E8D}"/>
              </a:ext>
            </a:extLst>
          </p:cNvPr>
          <p:cNvSpPr txBox="1"/>
          <p:nvPr/>
        </p:nvSpPr>
        <p:spPr>
          <a:xfrm>
            <a:off x="1029497" y="20293825"/>
            <a:ext cx="8961193" cy="1569660"/>
          </a:xfrm>
          <a:prstGeom prst="rect">
            <a:avLst/>
          </a:prstGeom>
          <a:noFill/>
        </p:spPr>
        <p:txBody>
          <a:bodyPr wrap="square" rtlCol="0">
            <a:spAutoFit/>
          </a:bodyPr>
          <a:lstStyle/>
          <a:p>
            <a:r>
              <a:rPr lang="en-GB" sz="2400" dirty="0">
                <a:solidFill>
                  <a:srgbClr val="000000"/>
                </a:solidFill>
                <a:latin typeface="Droid Serif"/>
              </a:rPr>
              <a:t>We find that the target variable data, ‘Market Value’, is right skewed, and requires a log transformation for normal distribution. The data also contains multiple outliers identifiable through the box plot below.</a:t>
            </a:r>
          </a:p>
          <a:p>
            <a:endParaRPr lang="en-GB" sz="2400" b="0" i="0" u="none" strike="noStrike" dirty="0">
              <a:solidFill>
                <a:srgbClr val="000000"/>
              </a:solidFill>
              <a:effectLst/>
              <a:latin typeface="Droid Serif"/>
            </a:endParaRPr>
          </a:p>
        </p:txBody>
      </p:sp>
      <p:sp>
        <p:nvSpPr>
          <p:cNvPr id="30" name="TextBox 29">
            <a:extLst>
              <a:ext uri="{FF2B5EF4-FFF2-40B4-BE49-F238E27FC236}">
                <a16:creationId xmlns:a16="http://schemas.microsoft.com/office/drawing/2014/main" id="{93EB49B8-2EC7-152D-76E3-9B39AB0BC91A}"/>
              </a:ext>
            </a:extLst>
          </p:cNvPr>
          <p:cNvSpPr txBox="1"/>
          <p:nvPr/>
        </p:nvSpPr>
        <p:spPr>
          <a:xfrm>
            <a:off x="1029089" y="21436181"/>
            <a:ext cx="8617860" cy="1938992"/>
          </a:xfrm>
          <a:prstGeom prst="rect">
            <a:avLst/>
          </a:prstGeom>
          <a:noFill/>
        </p:spPr>
        <p:txBody>
          <a:bodyPr wrap="square" rtlCol="0">
            <a:spAutoFit/>
          </a:bodyPr>
          <a:lstStyle/>
          <a:p>
            <a:r>
              <a:rPr lang="en-GB" sz="2400" b="0" i="0" u="none" strike="noStrike" dirty="0">
                <a:solidFill>
                  <a:srgbClr val="000000"/>
                </a:solidFill>
                <a:effectLst/>
                <a:latin typeface="Droid Serif"/>
              </a:rPr>
              <a:t>Through EDA we discover similar patterns and irregularities within the independ</a:t>
            </a:r>
            <a:r>
              <a:rPr lang="en-GB" sz="2400" dirty="0">
                <a:solidFill>
                  <a:srgbClr val="000000"/>
                </a:solidFill>
                <a:latin typeface="Droid Serif"/>
              </a:rPr>
              <a:t>ent variables used for predicting. These findings will influence preprocessing decisions and techniques applied in Machine Learning.</a:t>
            </a:r>
            <a:endParaRPr lang="en-GB" sz="2400" b="0" i="0" u="none" strike="noStrike" dirty="0">
              <a:solidFill>
                <a:srgbClr val="000000"/>
              </a:solidFill>
              <a:effectLst/>
              <a:latin typeface="Droid Serif"/>
            </a:endParaRPr>
          </a:p>
          <a:p>
            <a:endParaRPr lang="en-GB" sz="2400" b="0" i="0" u="none" strike="noStrike" dirty="0">
              <a:solidFill>
                <a:srgbClr val="000000"/>
              </a:solidFill>
              <a:effectLst/>
              <a:latin typeface="Droid Serif"/>
            </a:endParaRPr>
          </a:p>
        </p:txBody>
      </p:sp>
      <p:sp>
        <p:nvSpPr>
          <p:cNvPr id="44" name="TextBox 43">
            <a:extLst>
              <a:ext uri="{FF2B5EF4-FFF2-40B4-BE49-F238E27FC236}">
                <a16:creationId xmlns:a16="http://schemas.microsoft.com/office/drawing/2014/main" id="{0EEADAB7-9B87-F4DB-77DF-14888BDEA038}"/>
              </a:ext>
            </a:extLst>
          </p:cNvPr>
          <p:cNvSpPr txBox="1"/>
          <p:nvPr/>
        </p:nvSpPr>
        <p:spPr>
          <a:xfrm>
            <a:off x="1033497" y="15607224"/>
            <a:ext cx="10039557" cy="461665"/>
          </a:xfrm>
          <a:prstGeom prst="rect">
            <a:avLst/>
          </a:prstGeom>
          <a:noFill/>
        </p:spPr>
        <p:txBody>
          <a:bodyPr wrap="square" rtlCol="0">
            <a:spAutoFit/>
          </a:bodyPr>
          <a:lstStyle/>
          <a:p>
            <a:pPr marL="457200" indent="-457200">
              <a:buFont typeface="Arial" panose="020B0604020202020204" pitchFamily="34" charset="0"/>
              <a:buChar char="•"/>
            </a:pPr>
            <a:r>
              <a:rPr lang="en-GB" sz="2400" b="0" i="0" u="none" strike="noStrike" dirty="0">
                <a:solidFill>
                  <a:srgbClr val="000000"/>
                </a:solidFill>
                <a:effectLst/>
                <a:latin typeface="Droid Serif"/>
              </a:rPr>
              <a:t>Data:  “Football Data from Transfermarkt” provided by Kaggle </a:t>
            </a:r>
          </a:p>
        </p:txBody>
      </p:sp>
      <p:sp>
        <p:nvSpPr>
          <p:cNvPr id="46" name="TextBox 45">
            <a:extLst>
              <a:ext uri="{FF2B5EF4-FFF2-40B4-BE49-F238E27FC236}">
                <a16:creationId xmlns:a16="http://schemas.microsoft.com/office/drawing/2014/main" id="{38E22E23-CDD3-580D-2119-F180AF5F0273}"/>
              </a:ext>
            </a:extLst>
          </p:cNvPr>
          <p:cNvSpPr txBox="1"/>
          <p:nvPr/>
        </p:nvSpPr>
        <p:spPr>
          <a:xfrm>
            <a:off x="1033497" y="13615789"/>
            <a:ext cx="9143871" cy="1938992"/>
          </a:xfrm>
          <a:prstGeom prst="rect">
            <a:avLst/>
          </a:prstGeom>
          <a:noFill/>
        </p:spPr>
        <p:txBody>
          <a:bodyPr wrap="square" rtlCol="0">
            <a:spAutoFit/>
          </a:bodyPr>
          <a:lstStyle/>
          <a:p>
            <a:r>
              <a:rPr lang="en-GB" sz="2400" b="0" i="0" u="none" strike="noStrike" dirty="0">
                <a:solidFill>
                  <a:srgbClr val="000000"/>
                </a:solidFill>
                <a:effectLst/>
                <a:latin typeface="Droid Serif"/>
              </a:rPr>
              <a:t>In this phase, we gather and understand the data required for the project. This includes identifying data sources, collecting data, and exploring its structure, validity, and content. It is an important phase in assessing whether the available data is sufficient to address the project </a:t>
            </a:r>
          </a:p>
          <a:p>
            <a:r>
              <a:rPr lang="en-GB" sz="2400" b="0" i="0" u="none" strike="noStrike" dirty="0">
                <a:solidFill>
                  <a:srgbClr val="000000"/>
                </a:solidFill>
                <a:effectLst/>
                <a:latin typeface="Droid Serif"/>
              </a:rPr>
              <a:t>objectives.</a:t>
            </a:r>
            <a:endParaRPr lang="en-IE" sz="2400" dirty="0">
              <a:latin typeface="Droid Serif"/>
            </a:endParaRPr>
          </a:p>
        </p:txBody>
      </p:sp>
      <p:pic>
        <p:nvPicPr>
          <p:cNvPr id="3084" name="Picture 12">
            <a:extLst>
              <a:ext uri="{FF2B5EF4-FFF2-40B4-BE49-F238E27FC236}">
                <a16:creationId xmlns:a16="http://schemas.microsoft.com/office/drawing/2014/main" id="{62367DAC-9E9D-E07A-AD09-B15A2452AECF}"/>
              </a:ext>
            </a:extLst>
          </p:cNvPr>
          <p:cNvPicPr>
            <a:picLocks noChangeAspect="1" noChangeArrowheads="1"/>
          </p:cNvPicPr>
          <p:nvPr/>
        </p:nvPicPr>
        <p:blipFill>
          <a:blip r:embed="rId15">
            <a:alphaModFix amt="83000"/>
            <a:extLst>
              <a:ext uri="{28A0092B-C50C-407E-A947-70E740481C1C}">
                <a14:useLocalDpi xmlns:a14="http://schemas.microsoft.com/office/drawing/2010/main" val="0"/>
              </a:ext>
            </a:extLst>
          </a:blip>
          <a:srcRect/>
          <a:stretch>
            <a:fillRect/>
          </a:stretch>
        </p:blipFill>
        <p:spPr bwMode="auto">
          <a:xfrm>
            <a:off x="28767208" y="14075936"/>
            <a:ext cx="7219950" cy="47244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descr="A black and white image of a football ball&#10;&#10;Description automatically generated">
            <a:extLst>
              <a:ext uri="{FF2B5EF4-FFF2-40B4-BE49-F238E27FC236}">
                <a16:creationId xmlns:a16="http://schemas.microsoft.com/office/drawing/2014/main" id="{EDDAAB22-BB10-ED6B-D089-E2ED117557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58536" y="1782504"/>
            <a:ext cx="1531520" cy="1352841"/>
          </a:xfrm>
          <a:prstGeom prst="rect">
            <a:avLst/>
          </a:prstGeom>
        </p:spPr>
      </p:pic>
      <p:sp>
        <p:nvSpPr>
          <p:cNvPr id="50" name="TextBox 49">
            <a:extLst>
              <a:ext uri="{FF2B5EF4-FFF2-40B4-BE49-F238E27FC236}">
                <a16:creationId xmlns:a16="http://schemas.microsoft.com/office/drawing/2014/main" id="{06765E3D-1878-1801-09BB-8BF4D590FCBF}"/>
              </a:ext>
            </a:extLst>
          </p:cNvPr>
          <p:cNvSpPr txBox="1"/>
          <p:nvPr/>
        </p:nvSpPr>
        <p:spPr>
          <a:xfrm>
            <a:off x="14955737" y="17066768"/>
            <a:ext cx="12961558" cy="1384995"/>
          </a:xfrm>
          <a:prstGeom prst="rect">
            <a:avLst/>
          </a:prstGeom>
          <a:noFill/>
        </p:spPr>
        <p:txBody>
          <a:bodyPr wrap="square" rtlCol="0">
            <a:spAutoFit/>
          </a:bodyPr>
          <a:lstStyle/>
          <a:p>
            <a:r>
              <a:rPr lang="en-GB" sz="2800" b="0" i="0" u="none" strike="noStrike" dirty="0">
                <a:solidFill>
                  <a:srgbClr val="000000"/>
                </a:solidFill>
                <a:effectLst/>
                <a:latin typeface="Droid Serif"/>
              </a:rPr>
              <a:t> In this phase, you build and evaluate models to address the project objectives. This could involve selecting appropriate modelling techniques, building different models, and tuning their parameters. </a:t>
            </a:r>
            <a:endParaRPr lang="en-IE" sz="2800" dirty="0">
              <a:latin typeface="Droid Serif"/>
            </a:endParaRPr>
          </a:p>
        </p:txBody>
      </p:sp>
      <p:sp>
        <p:nvSpPr>
          <p:cNvPr id="51" name="TextBox 50">
            <a:extLst>
              <a:ext uri="{FF2B5EF4-FFF2-40B4-BE49-F238E27FC236}">
                <a16:creationId xmlns:a16="http://schemas.microsoft.com/office/drawing/2014/main" id="{F1450699-AC89-E98C-F14B-9313568B2D53}"/>
              </a:ext>
            </a:extLst>
          </p:cNvPr>
          <p:cNvSpPr txBox="1"/>
          <p:nvPr/>
        </p:nvSpPr>
        <p:spPr>
          <a:xfrm>
            <a:off x="28760339" y="10408988"/>
            <a:ext cx="6867684" cy="3539430"/>
          </a:xfrm>
          <a:prstGeom prst="rect">
            <a:avLst/>
          </a:prstGeom>
          <a:noFill/>
        </p:spPr>
        <p:txBody>
          <a:bodyPr wrap="square" rtlCol="0">
            <a:spAutoFit/>
          </a:bodyPr>
          <a:lstStyle/>
          <a:p>
            <a:r>
              <a:rPr lang="en-GB" sz="2800" b="0" i="0" u="none" strike="noStrike" dirty="0">
                <a:solidFill>
                  <a:srgbClr val="000000"/>
                </a:solidFill>
                <a:effectLst/>
                <a:latin typeface="Droid Serif"/>
              </a:rPr>
              <a:t>After building models, they need to be evaluated to determine their performance and effectiveness. This phase involves assessing the models' performance using appropriate evaluation metrics and techniques. It may also involve comparing different models to select the best one for deployment.</a:t>
            </a:r>
            <a:endParaRPr lang="en-IE" sz="2800" dirty="0">
              <a:latin typeface="Droid Serif"/>
            </a:endParaRPr>
          </a:p>
        </p:txBody>
      </p:sp>
      <p:sp>
        <p:nvSpPr>
          <p:cNvPr id="52" name="TextBox 51">
            <a:extLst>
              <a:ext uri="{FF2B5EF4-FFF2-40B4-BE49-F238E27FC236}">
                <a16:creationId xmlns:a16="http://schemas.microsoft.com/office/drawing/2014/main" id="{FD439557-5404-7793-5C10-3A55CF92FC79}"/>
              </a:ext>
            </a:extLst>
          </p:cNvPr>
          <p:cNvSpPr txBox="1"/>
          <p:nvPr/>
        </p:nvSpPr>
        <p:spPr>
          <a:xfrm>
            <a:off x="37240699" y="17865275"/>
            <a:ext cx="4354250" cy="4401205"/>
          </a:xfrm>
          <a:prstGeom prst="rect">
            <a:avLst/>
          </a:prstGeom>
          <a:noFill/>
        </p:spPr>
        <p:txBody>
          <a:bodyPr wrap="square" rtlCol="0">
            <a:spAutoFit/>
          </a:bodyPr>
          <a:lstStyle/>
          <a:p>
            <a:r>
              <a:rPr lang="en-GB" sz="2800" b="0" i="0" u="none" strike="noStrike" dirty="0">
                <a:solidFill>
                  <a:srgbClr val="000000"/>
                </a:solidFill>
                <a:effectLst/>
                <a:latin typeface="Droid Serif"/>
              </a:rPr>
              <a:t> Once a satisfactory model is identified, it needs to be deployed into production. This phase involves implementing the model into the operational environment, integrating it with existing systems, and providing documentation and support for end-users.</a:t>
            </a:r>
            <a:endParaRPr lang="en-IE" sz="2800" dirty="0">
              <a:latin typeface="Droid Serif"/>
            </a:endParaRPr>
          </a:p>
        </p:txBody>
      </p:sp>
      <p:sp>
        <p:nvSpPr>
          <p:cNvPr id="55" name="Google Shape;69;p13">
            <a:extLst>
              <a:ext uri="{FF2B5EF4-FFF2-40B4-BE49-F238E27FC236}">
                <a16:creationId xmlns:a16="http://schemas.microsoft.com/office/drawing/2014/main" id="{7A8AC9E8-093D-A6B2-5DDA-F0EFADC14ACD}"/>
              </a:ext>
            </a:extLst>
          </p:cNvPr>
          <p:cNvSpPr txBox="1"/>
          <p:nvPr/>
        </p:nvSpPr>
        <p:spPr>
          <a:xfrm>
            <a:off x="15113633" y="8925089"/>
            <a:ext cx="3607797" cy="627529"/>
          </a:xfrm>
          <a:prstGeom prst="rect">
            <a:avLst/>
          </a:prstGeom>
          <a:noFill/>
          <a:ln>
            <a:noFill/>
          </a:ln>
        </p:spPr>
        <p:txBody>
          <a:bodyPr spcFirstLastPara="1" wrap="square" lIns="91425" tIns="91425" rIns="91425" bIns="91425" anchor="t" anchorCtr="0">
            <a:noAutofit/>
          </a:bodyPr>
          <a:lstStyle/>
          <a:p>
            <a:pPr>
              <a:buSzPts val="1100"/>
            </a:pPr>
            <a:r>
              <a:rPr lang="en-GB" sz="3200" b="1" dirty="0">
                <a:solidFill>
                  <a:srgbClr val="F3BE29"/>
                </a:solidFill>
                <a:latin typeface="Droid Serif"/>
                <a:sym typeface="Droid Serif"/>
              </a:rPr>
              <a:t>Data Preparation</a:t>
            </a:r>
            <a:endParaRPr lang="en-GB" sz="3200" dirty="0">
              <a:latin typeface="Droid Serif"/>
              <a:sym typeface="Droid Serif"/>
            </a:endParaRPr>
          </a:p>
          <a:p>
            <a:endParaRPr lang="en-GB" sz="2400" dirty="0">
              <a:solidFill>
                <a:schemeClr val="bg2">
                  <a:lumMod val="75000"/>
                </a:schemeClr>
              </a:solidFill>
              <a:latin typeface="Droid Serif"/>
            </a:endParaRPr>
          </a:p>
        </p:txBody>
      </p:sp>
      <p:sp>
        <p:nvSpPr>
          <p:cNvPr id="1040" name="TextBox 1039">
            <a:extLst>
              <a:ext uri="{FF2B5EF4-FFF2-40B4-BE49-F238E27FC236}">
                <a16:creationId xmlns:a16="http://schemas.microsoft.com/office/drawing/2014/main" id="{61A6DFBF-46CB-E0EE-AD46-652CB14471E0}"/>
              </a:ext>
            </a:extLst>
          </p:cNvPr>
          <p:cNvSpPr txBox="1"/>
          <p:nvPr/>
        </p:nvSpPr>
        <p:spPr>
          <a:xfrm>
            <a:off x="15090725" y="11531918"/>
            <a:ext cx="7248648" cy="3970318"/>
          </a:xfrm>
          <a:prstGeom prst="rect">
            <a:avLst/>
          </a:prstGeom>
          <a:noFill/>
        </p:spPr>
        <p:txBody>
          <a:bodyPr wrap="square" rtlCol="0">
            <a:spAutoFit/>
          </a:bodyPr>
          <a:lstStyle/>
          <a:p>
            <a:r>
              <a:rPr lang="en-GB" sz="2800" b="0" i="0" u="none" strike="noStrike" dirty="0">
                <a:solidFill>
                  <a:srgbClr val="000000"/>
                </a:solidFill>
                <a:effectLst/>
                <a:latin typeface="Droid Serif"/>
              </a:rPr>
              <a:t>The aim is to enhance the quality of the data by:</a:t>
            </a:r>
          </a:p>
          <a:p>
            <a:pPr marL="457200" indent="-457200">
              <a:buFont typeface="Arial" panose="020B0604020202020204" pitchFamily="34" charset="0"/>
              <a:buChar char="•"/>
            </a:pPr>
            <a:r>
              <a:rPr lang="en-GB" sz="2800" b="0" i="0" u="none" strike="noStrike" dirty="0">
                <a:solidFill>
                  <a:srgbClr val="000000"/>
                </a:solidFill>
                <a:effectLst/>
                <a:latin typeface="Droid Serif"/>
              </a:rPr>
              <a:t>addressing </a:t>
            </a:r>
            <a:r>
              <a:rPr lang="en-GB" sz="2800" b="1" i="0" u="none" strike="noStrike" dirty="0">
                <a:solidFill>
                  <a:schemeClr val="accent6">
                    <a:lumMod val="50000"/>
                  </a:schemeClr>
                </a:solidFill>
                <a:effectLst/>
                <a:latin typeface="Droid Serif"/>
              </a:rPr>
              <a:t>missing</a:t>
            </a:r>
            <a:r>
              <a:rPr lang="en-GB" sz="2800" b="0" i="0" u="none" strike="noStrike" dirty="0">
                <a:solidFill>
                  <a:srgbClr val="000000"/>
                </a:solidFill>
                <a:effectLst/>
                <a:latin typeface="Droid Serif"/>
              </a:rPr>
              <a:t> or inconsistent values, </a:t>
            </a:r>
          </a:p>
          <a:p>
            <a:pPr marL="457200" indent="-457200">
              <a:buFont typeface="Arial" panose="020B0604020202020204" pitchFamily="34" charset="0"/>
              <a:buChar char="•"/>
            </a:pPr>
            <a:r>
              <a:rPr lang="en-GB" sz="2800" b="0" i="0" u="none" strike="noStrike" dirty="0">
                <a:solidFill>
                  <a:srgbClr val="000000"/>
                </a:solidFill>
                <a:effectLst/>
                <a:latin typeface="Droid Serif"/>
              </a:rPr>
              <a:t>handling various data types including </a:t>
            </a:r>
            <a:r>
              <a:rPr lang="en-GB" sz="2800" b="1" i="0" u="none" strike="noStrike" dirty="0">
                <a:solidFill>
                  <a:schemeClr val="accent6">
                    <a:lumMod val="50000"/>
                  </a:schemeClr>
                </a:solidFill>
                <a:effectLst/>
                <a:latin typeface="Droid Serif"/>
              </a:rPr>
              <a:t>type casting</a:t>
            </a:r>
            <a:r>
              <a:rPr lang="en-GB" sz="2800" b="0" i="0" u="none" strike="noStrike" dirty="0">
                <a:solidFill>
                  <a:srgbClr val="000000"/>
                </a:solidFill>
                <a:effectLst/>
                <a:latin typeface="Droid Serif"/>
              </a:rPr>
              <a:t>, </a:t>
            </a:r>
          </a:p>
          <a:p>
            <a:pPr marL="457200" indent="-457200">
              <a:buFont typeface="Arial" panose="020B0604020202020204" pitchFamily="34" charset="0"/>
              <a:buChar char="•"/>
            </a:pPr>
            <a:r>
              <a:rPr lang="en-GB" sz="2800" b="0" i="0" u="none" strike="noStrike" dirty="0">
                <a:solidFill>
                  <a:srgbClr val="000000"/>
                </a:solidFill>
                <a:effectLst/>
                <a:latin typeface="Droid Serif"/>
              </a:rPr>
              <a:t>number formatting, and </a:t>
            </a:r>
            <a:r>
              <a:rPr lang="en-GB" sz="2800" b="1" i="0" u="none" strike="noStrike" dirty="0">
                <a:solidFill>
                  <a:schemeClr val="accent6">
                    <a:lumMod val="50000"/>
                  </a:schemeClr>
                </a:solidFill>
                <a:effectLst/>
                <a:latin typeface="Droid Serif"/>
              </a:rPr>
              <a:t>label encoding </a:t>
            </a:r>
            <a:r>
              <a:rPr lang="en-GB" sz="2800" b="0" i="0" u="none" strike="noStrike" dirty="0">
                <a:solidFill>
                  <a:srgbClr val="000000"/>
                </a:solidFill>
                <a:effectLst/>
                <a:latin typeface="Droid Serif"/>
              </a:rPr>
              <a:t>categorical variables, </a:t>
            </a:r>
          </a:p>
          <a:p>
            <a:pPr marL="457200" indent="-457200">
              <a:buFont typeface="Arial" panose="020B0604020202020204" pitchFamily="34" charset="0"/>
              <a:buChar char="•"/>
            </a:pPr>
            <a:r>
              <a:rPr lang="en-GB" sz="2800" b="1" dirty="0">
                <a:solidFill>
                  <a:schemeClr val="accent6">
                    <a:lumMod val="50000"/>
                  </a:schemeClr>
                </a:solidFill>
                <a:latin typeface="Droid Serif"/>
              </a:rPr>
              <a:t>t</a:t>
            </a:r>
            <a:r>
              <a:rPr lang="en-GB" sz="2800" b="1" i="0" u="none" strike="noStrike" dirty="0">
                <a:solidFill>
                  <a:schemeClr val="accent6">
                    <a:lumMod val="50000"/>
                  </a:schemeClr>
                </a:solidFill>
                <a:effectLst/>
                <a:latin typeface="Droid Serif"/>
              </a:rPr>
              <a:t>ransforming</a:t>
            </a:r>
            <a:r>
              <a:rPr lang="en-GB" sz="2800" b="0" i="0" u="none" strike="noStrike" dirty="0">
                <a:solidFill>
                  <a:srgbClr val="000000"/>
                </a:solidFill>
                <a:effectLst/>
                <a:latin typeface="Droid Serif"/>
              </a:rPr>
              <a:t> or scaling the data using standardisation or </a:t>
            </a:r>
            <a:r>
              <a:rPr lang="en-GB" sz="2800" b="1" i="0" u="none" strike="noStrike" dirty="0">
                <a:solidFill>
                  <a:schemeClr val="accent6">
                    <a:lumMod val="50000"/>
                  </a:schemeClr>
                </a:solidFill>
                <a:effectLst/>
                <a:latin typeface="Droid Serif"/>
              </a:rPr>
              <a:t>normalisation</a:t>
            </a:r>
            <a:r>
              <a:rPr lang="en-GB" sz="2800" b="0" i="0" u="none" strike="noStrike" dirty="0">
                <a:solidFill>
                  <a:srgbClr val="000000"/>
                </a:solidFill>
                <a:effectLst/>
                <a:latin typeface="Droid Serif"/>
              </a:rPr>
              <a:t> techniques, </a:t>
            </a:r>
          </a:p>
          <a:p>
            <a:pPr marL="457200" indent="-457200">
              <a:buFont typeface="Arial" panose="020B0604020202020204" pitchFamily="34" charset="0"/>
              <a:buChar char="•"/>
            </a:pPr>
            <a:r>
              <a:rPr lang="en-GB" sz="2800" b="0" i="0" u="none" strike="noStrike" dirty="0">
                <a:solidFill>
                  <a:srgbClr val="000000"/>
                </a:solidFill>
                <a:effectLst/>
                <a:latin typeface="Droid Serif"/>
              </a:rPr>
              <a:t>and conducting </a:t>
            </a:r>
            <a:r>
              <a:rPr lang="en-GB" sz="2800" b="1" i="0" u="none" strike="noStrike" dirty="0">
                <a:solidFill>
                  <a:schemeClr val="accent6">
                    <a:lumMod val="50000"/>
                  </a:schemeClr>
                </a:solidFill>
                <a:effectLst/>
                <a:latin typeface="Droid Serif"/>
              </a:rPr>
              <a:t>feature engineering</a:t>
            </a:r>
            <a:r>
              <a:rPr lang="en-GB" sz="2800" b="0" i="0" u="none" strike="noStrike" dirty="0">
                <a:solidFill>
                  <a:srgbClr val="000000"/>
                </a:solidFill>
                <a:effectLst/>
                <a:latin typeface="Droid Serif"/>
              </a:rPr>
              <a:t>. </a:t>
            </a:r>
            <a:endParaRPr lang="en-IE" sz="2800" dirty="0">
              <a:latin typeface="Droid Serif"/>
            </a:endParaRPr>
          </a:p>
        </p:txBody>
      </p:sp>
      <p:pic>
        <p:nvPicPr>
          <p:cNvPr id="1041" name="Picture 1040" descr="A diagram of a network&#10;&#10;Description automatically generated">
            <a:extLst>
              <a:ext uri="{FF2B5EF4-FFF2-40B4-BE49-F238E27FC236}">
                <a16:creationId xmlns:a16="http://schemas.microsoft.com/office/drawing/2014/main" id="{BDD009EE-D532-BC08-FD3B-4A191DEBAD4C}"/>
              </a:ext>
            </a:extLst>
          </p:cNvPr>
          <p:cNvPicPr>
            <a:picLocks noChangeAspect="1"/>
          </p:cNvPicPr>
          <p:nvPr/>
        </p:nvPicPr>
        <p:blipFill rotWithShape="1">
          <a:blip r:embed="rId16">
            <a:alphaModFix amt="60000"/>
            <a:extLst>
              <a:ext uri="{BEBA8EAE-BF5A-486C-A8C5-ECC9F3942E4B}">
                <a14:imgProps xmlns:a14="http://schemas.microsoft.com/office/drawing/2010/main">
                  <a14:imgLayer r:embed="rId17">
                    <a14:imgEffect>
                      <a14:saturation sat="113000"/>
                    </a14:imgEffect>
                    <a14:imgEffect>
                      <a14:brightnessContrast contrast="40000"/>
                    </a14:imgEffect>
                  </a14:imgLayer>
                </a14:imgProps>
              </a:ext>
              <a:ext uri="{28A0092B-C50C-407E-A947-70E740481C1C}">
                <a14:useLocalDpi xmlns:a14="http://schemas.microsoft.com/office/drawing/2010/main" val="0"/>
              </a:ext>
            </a:extLst>
          </a:blip>
          <a:srcRect l="4135" t="3853" r="5469" b="6256"/>
          <a:stretch/>
        </p:blipFill>
        <p:spPr>
          <a:xfrm>
            <a:off x="29048074" y="6900928"/>
            <a:ext cx="7076615" cy="2671481"/>
          </a:xfrm>
          <a:prstGeom prst="rect">
            <a:avLst/>
          </a:prstGeom>
        </p:spPr>
      </p:pic>
      <p:sp>
        <p:nvSpPr>
          <p:cNvPr id="1048" name="TextBox 1047">
            <a:extLst>
              <a:ext uri="{FF2B5EF4-FFF2-40B4-BE49-F238E27FC236}">
                <a16:creationId xmlns:a16="http://schemas.microsoft.com/office/drawing/2014/main" id="{B87D68D3-7B02-3CB5-5E23-E68161229DB3}"/>
              </a:ext>
            </a:extLst>
          </p:cNvPr>
          <p:cNvSpPr txBox="1"/>
          <p:nvPr/>
        </p:nvSpPr>
        <p:spPr>
          <a:xfrm>
            <a:off x="28932674" y="22689451"/>
            <a:ext cx="6633893" cy="3970318"/>
          </a:xfrm>
          <a:prstGeom prst="rect">
            <a:avLst/>
          </a:prstGeom>
          <a:noFill/>
        </p:spPr>
        <p:txBody>
          <a:bodyPr wrap="square" rtlCol="0">
            <a:spAutoFit/>
          </a:bodyPr>
          <a:lstStyle/>
          <a:p>
            <a:r>
              <a:rPr lang="en-GB" sz="2800" b="0" i="0" u="none" strike="noStrike" dirty="0">
                <a:solidFill>
                  <a:srgbClr val="000000"/>
                </a:solidFill>
                <a:effectLst/>
                <a:latin typeface="Droid Serif"/>
              </a:rPr>
              <a:t>The CRISP-DM methodology is iterative, meaning that it often requires going back and forth between different phases as new insights are gained or requirements change. For example, if the evaluation phase reveals that the model performance is not satisfactory, you may need to revisit the data preparation or modelling phases to make improvements.</a:t>
            </a:r>
            <a:endParaRPr lang="en-IE" sz="2800" dirty="0">
              <a:latin typeface="Droid Serif"/>
            </a:endParaRPr>
          </a:p>
        </p:txBody>
      </p:sp>
      <p:pic>
        <p:nvPicPr>
          <p:cNvPr id="3086" name="Picture 14">
            <a:extLst>
              <a:ext uri="{FF2B5EF4-FFF2-40B4-BE49-F238E27FC236}">
                <a16:creationId xmlns:a16="http://schemas.microsoft.com/office/drawing/2014/main" id="{F0766F24-4363-D7AE-8E71-26113C14637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7608790" y="5101800"/>
            <a:ext cx="4556779" cy="4069890"/>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634B5E47-08C8-29F7-F922-E374F8D803A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5667228" y="9142991"/>
            <a:ext cx="6505575" cy="4038600"/>
          </a:xfrm>
          <a:prstGeom prst="rect">
            <a:avLst/>
          </a:prstGeom>
          <a:noFill/>
          <a:extLst>
            <a:ext uri="{909E8E84-426E-40DD-AFC4-6F175D3DCCD1}">
              <a14:hiddenFill xmlns:a14="http://schemas.microsoft.com/office/drawing/2010/main">
                <a:solidFill>
                  <a:srgbClr val="FFFFFF"/>
                </a:solidFill>
              </a14:hiddenFill>
            </a:ext>
          </a:extLst>
        </p:spPr>
      </p:pic>
      <p:sp>
        <p:nvSpPr>
          <p:cNvPr id="1064" name="TextBox 1063">
            <a:extLst>
              <a:ext uri="{FF2B5EF4-FFF2-40B4-BE49-F238E27FC236}">
                <a16:creationId xmlns:a16="http://schemas.microsoft.com/office/drawing/2014/main" id="{781F3FC2-5DC7-ABA9-E55F-F9061D6C02E6}"/>
              </a:ext>
            </a:extLst>
          </p:cNvPr>
          <p:cNvSpPr txBox="1"/>
          <p:nvPr/>
        </p:nvSpPr>
        <p:spPr>
          <a:xfrm>
            <a:off x="28807578" y="4240603"/>
            <a:ext cx="13416533" cy="2246769"/>
          </a:xfrm>
          <a:prstGeom prst="rect">
            <a:avLst/>
          </a:prstGeom>
          <a:noFill/>
        </p:spPr>
        <p:txBody>
          <a:bodyPr wrap="square" rtlCol="0">
            <a:spAutoFit/>
          </a:bodyPr>
          <a:lstStyle/>
          <a:p>
            <a:r>
              <a:rPr lang="en-GB" sz="2800" b="0" i="0" u="none" strike="noStrike" dirty="0" err="1">
                <a:solidFill>
                  <a:srgbClr val="000000"/>
                </a:solidFill>
                <a:effectLst/>
                <a:latin typeface="Droid Serif"/>
              </a:rPr>
              <a:t>LightGBM</a:t>
            </a:r>
            <a:r>
              <a:rPr lang="en-GB" sz="2800" b="0" i="0" u="none" strike="noStrike" dirty="0">
                <a:solidFill>
                  <a:srgbClr val="000000"/>
                </a:solidFill>
                <a:effectLst/>
                <a:latin typeface="Droid Serif"/>
              </a:rPr>
              <a:t> adopts a leaf-wise growth strategy, as opposed to the traditional level-wise approach. The fundamental difference lies in how the tree grows and how branches expand.</a:t>
            </a:r>
          </a:p>
          <a:p>
            <a:endParaRPr lang="en-GB" sz="2800" dirty="0">
              <a:solidFill>
                <a:srgbClr val="000000"/>
              </a:solidFill>
              <a:latin typeface="Droid Serif"/>
            </a:endParaRPr>
          </a:p>
          <a:p>
            <a:endParaRPr lang="en-IE" sz="2800" dirty="0">
              <a:latin typeface="Droid Serif"/>
            </a:endParaRPr>
          </a:p>
        </p:txBody>
      </p:sp>
      <p:sp>
        <p:nvSpPr>
          <p:cNvPr id="1066" name="TextBox 1065">
            <a:extLst>
              <a:ext uri="{FF2B5EF4-FFF2-40B4-BE49-F238E27FC236}">
                <a16:creationId xmlns:a16="http://schemas.microsoft.com/office/drawing/2014/main" id="{7235E54E-1394-25ED-6559-45FDB6AA403F}"/>
              </a:ext>
            </a:extLst>
          </p:cNvPr>
          <p:cNvSpPr txBox="1"/>
          <p:nvPr/>
        </p:nvSpPr>
        <p:spPr>
          <a:xfrm>
            <a:off x="30345803" y="5196567"/>
            <a:ext cx="9902201" cy="523220"/>
          </a:xfrm>
          <a:prstGeom prst="rect">
            <a:avLst/>
          </a:prstGeom>
          <a:noFill/>
        </p:spPr>
        <p:txBody>
          <a:bodyPr wrap="square" rtlCol="0">
            <a:spAutoFit/>
          </a:bodyPr>
          <a:lstStyle/>
          <a:p>
            <a:endParaRPr lang="en-IE" sz="2800" dirty="0">
              <a:latin typeface="Droid Serif"/>
            </a:endParaRPr>
          </a:p>
        </p:txBody>
      </p:sp>
      <p:sp>
        <p:nvSpPr>
          <p:cNvPr id="1070" name="TextBox 1069">
            <a:extLst>
              <a:ext uri="{FF2B5EF4-FFF2-40B4-BE49-F238E27FC236}">
                <a16:creationId xmlns:a16="http://schemas.microsoft.com/office/drawing/2014/main" id="{7111C783-975E-EFE8-B593-ACCE9B6D518D}"/>
              </a:ext>
            </a:extLst>
          </p:cNvPr>
          <p:cNvSpPr txBox="1"/>
          <p:nvPr/>
        </p:nvSpPr>
        <p:spPr>
          <a:xfrm>
            <a:off x="14955737" y="18373505"/>
            <a:ext cx="7209753" cy="3539430"/>
          </a:xfrm>
          <a:prstGeom prst="rect">
            <a:avLst/>
          </a:prstGeom>
          <a:noFill/>
        </p:spPr>
        <p:txBody>
          <a:bodyPr wrap="square" rtlCol="0">
            <a:spAutoFit/>
          </a:bodyPr>
          <a:lstStyle/>
          <a:p>
            <a:r>
              <a:rPr lang="en-GB" sz="2800" b="0" i="0" u="none" strike="noStrike" dirty="0">
                <a:solidFill>
                  <a:srgbClr val="000000"/>
                </a:solidFill>
                <a:effectLst/>
                <a:latin typeface="Droid Serif"/>
              </a:rPr>
              <a:t>The objective is to predict the market value of a player, which is continuous data, making this a regression problem. As we are measuring the relationships between multiple independent variables to the target variable, it is a multiple regression problem. Furthermore, we are using labelled data making this a supervised ML application.</a:t>
            </a:r>
            <a:endParaRPr lang="en-IE" sz="2800" dirty="0">
              <a:latin typeface="Droid Serif"/>
            </a:endParaRPr>
          </a:p>
        </p:txBody>
      </p:sp>
      <p:pic>
        <p:nvPicPr>
          <p:cNvPr id="1071" name="Picture 1070" descr="A diagram of different types of graphs&#10;&#10;Description automatically generated with medium confidence">
            <a:extLst>
              <a:ext uri="{FF2B5EF4-FFF2-40B4-BE49-F238E27FC236}">
                <a16:creationId xmlns:a16="http://schemas.microsoft.com/office/drawing/2014/main" id="{95A086E8-BDA5-E8E1-2241-613E8FFE07B9}"/>
              </a:ext>
            </a:extLst>
          </p:cNvPr>
          <p:cNvPicPr>
            <a:picLocks noChangeAspect="1"/>
          </p:cNvPicPr>
          <p:nvPr/>
        </p:nvPicPr>
        <p:blipFill rotWithShape="1">
          <a:blip r:embed="rId20">
            <a:alphaModFix amt="60000"/>
            <a:extLst>
              <a:ext uri="{BEBA8EAE-BF5A-486C-A8C5-ECC9F3942E4B}">
                <a14:imgProps xmlns:a14="http://schemas.microsoft.com/office/drawing/2010/main">
                  <a14:imgLayer r:embed="rId21">
                    <a14:imgEffect>
                      <a14:brightnessContrast contrast="26000"/>
                    </a14:imgEffect>
                  </a14:imgLayer>
                </a14:imgProps>
              </a:ext>
              <a:ext uri="{28A0092B-C50C-407E-A947-70E740481C1C}">
                <a14:useLocalDpi xmlns:a14="http://schemas.microsoft.com/office/drawing/2010/main" val="0"/>
              </a:ext>
            </a:extLst>
          </a:blip>
          <a:srcRect t="49391" b="-395"/>
          <a:stretch/>
        </p:blipFill>
        <p:spPr>
          <a:xfrm>
            <a:off x="23818599" y="15439171"/>
            <a:ext cx="4388522" cy="1702727"/>
          </a:xfrm>
          <a:prstGeom prst="rect">
            <a:avLst/>
          </a:prstGeom>
        </p:spPr>
      </p:pic>
      <p:pic>
        <p:nvPicPr>
          <p:cNvPr id="1072" name="Picture 1071" descr="A diagram of different types of graphs&#10;&#10;Description automatically generated with medium confidence">
            <a:extLst>
              <a:ext uri="{FF2B5EF4-FFF2-40B4-BE49-F238E27FC236}">
                <a16:creationId xmlns:a16="http://schemas.microsoft.com/office/drawing/2014/main" id="{AAD59B9F-EDB4-A85F-A518-4E57A7CE025D}"/>
              </a:ext>
            </a:extLst>
          </p:cNvPr>
          <p:cNvPicPr>
            <a:picLocks noChangeAspect="1"/>
          </p:cNvPicPr>
          <p:nvPr/>
        </p:nvPicPr>
        <p:blipFill rotWithShape="1">
          <a:blip r:embed="rId20">
            <a:alphaModFix amt="60000"/>
            <a:extLst>
              <a:ext uri="{BEBA8EAE-BF5A-486C-A8C5-ECC9F3942E4B}">
                <a14:imgProps xmlns:a14="http://schemas.microsoft.com/office/drawing/2010/main">
                  <a14:imgLayer r:embed="rId21">
                    <a14:imgEffect>
                      <a14:brightnessContrast contrast="26000"/>
                    </a14:imgEffect>
                  </a14:imgLayer>
                </a14:imgProps>
              </a:ext>
              <a:ext uri="{28A0092B-C50C-407E-A947-70E740481C1C}">
                <a14:useLocalDpi xmlns:a14="http://schemas.microsoft.com/office/drawing/2010/main" val="0"/>
              </a:ext>
            </a:extLst>
          </a:blip>
          <a:srcRect t="2911" r="7553" b="51000"/>
          <a:stretch/>
        </p:blipFill>
        <p:spPr>
          <a:xfrm>
            <a:off x="23760115" y="13752340"/>
            <a:ext cx="4375179" cy="1659330"/>
          </a:xfrm>
          <a:prstGeom prst="rect">
            <a:avLst/>
          </a:prstGeom>
        </p:spPr>
      </p:pic>
      <p:sp>
        <p:nvSpPr>
          <p:cNvPr id="1082" name="TextBox 1081">
            <a:extLst>
              <a:ext uri="{FF2B5EF4-FFF2-40B4-BE49-F238E27FC236}">
                <a16:creationId xmlns:a16="http://schemas.microsoft.com/office/drawing/2014/main" id="{F5380147-6328-4D11-4A2E-B31E804F65F3}"/>
              </a:ext>
            </a:extLst>
          </p:cNvPr>
          <p:cNvSpPr txBox="1"/>
          <p:nvPr/>
        </p:nvSpPr>
        <p:spPr>
          <a:xfrm>
            <a:off x="28760337" y="5582236"/>
            <a:ext cx="8975985" cy="1384995"/>
          </a:xfrm>
          <a:prstGeom prst="rect">
            <a:avLst/>
          </a:prstGeom>
          <a:noFill/>
        </p:spPr>
        <p:txBody>
          <a:bodyPr wrap="square" rtlCol="0">
            <a:spAutoFit/>
          </a:bodyPr>
          <a:lstStyle/>
          <a:p>
            <a:r>
              <a:rPr lang="en-GB" sz="2800" b="0" i="0" u="none" strike="noStrike" dirty="0">
                <a:solidFill>
                  <a:srgbClr val="000000"/>
                </a:solidFill>
                <a:effectLst/>
                <a:latin typeface="Droid Serif"/>
              </a:rPr>
              <a:t>The tree grows by adding a leaf that provides the maximum gain at each expansion step. In other words, only one leaf node is added at each expansion step.</a:t>
            </a:r>
          </a:p>
        </p:txBody>
      </p:sp>
      <p:pic>
        <p:nvPicPr>
          <p:cNvPr id="1084" name="Picture 1083">
            <a:extLst>
              <a:ext uri="{FF2B5EF4-FFF2-40B4-BE49-F238E27FC236}">
                <a16:creationId xmlns:a16="http://schemas.microsoft.com/office/drawing/2014/main" id="{AE7D9390-3A08-BFFF-A24D-05251C381A4C}"/>
              </a:ext>
            </a:extLst>
          </p:cNvPr>
          <p:cNvPicPr>
            <a:picLocks noChangeAspect="1"/>
          </p:cNvPicPr>
          <p:nvPr/>
        </p:nvPicPr>
        <p:blipFill>
          <a:blip r:embed="rId22"/>
          <a:stretch>
            <a:fillRect/>
          </a:stretch>
        </p:blipFill>
        <p:spPr>
          <a:xfrm>
            <a:off x="35665904" y="22775640"/>
            <a:ext cx="6442078" cy="2445488"/>
          </a:xfrm>
          <a:prstGeom prst="rect">
            <a:avLst/>
          </a:prstGeom>
        </p:spPr>
      </p:pic>
      <p:sp>
        <p:nvSpPr>
          <p:cNvPr id="1085" name="TextBox 1084">
            <a:extLst>
              <a:ext uri="{FF2B5EF4-FFF2-40B4-BE49-F238E27FC236}">
                <a16:creationId xmlns:a16="http://schemas.microsoft.com/office/drawing/2014/main" id="{D0112943-15C7-DC92-031E-B9586B2E46A6}"/>
              </a:ext>
            </a:extLst>
          </p:cNvPr>
          <p:cNvSpPr txBox="1"/>
          <p:nvPr/>
        </p:nvSpPr>
        <p:spPr>
          <a:xfrm>
            <a:off x="3976147" y="16222515"/>
            <a:ext cx="2084001" cy="461665"/>
          </a:xfrm>
          <a:prstGeom prst="rect">
            <a:avLst/>
          </a:prstGeom>
          <a:noFill/>
        </p:spPr>
        <p:txBody>
          <a:bodyPr wrap="square" rtlCol="0">
            <a:spAutoFit/>
          </a:bodyPr>
          <a:lstStyle/>
          <a:p>
            <a:pPr marL="457200" indent="-457200">
              <a:buFont typeface="Arial" panose="020B0604020202020204" pitchFamily="34" charset="0"/>
              <a:buChar char="•"/>
            </a:pPr>
            <a:r>
              <a:rPr lang="en-GB" sz="2400" b="0" i="0" strike="noStrike" dirty="0">
                <a:effectLst/>
                <a:latin typeface="Droid Serif"/>
              </a:rPr>
              <a:t>9 CSV Fi</a:t>
            </a:r>
            <a:r>
              <a:rPr lang="en-GB" sz="2400" dirty="0">
                <a:solidFill>
                  <a:srgbClr val="000000"/>
                </a:solidFill>
                <a:latin typeface="Droid Serif"/>
              </a:rPr>
              <a:t>les:</a:t>
            </a:r>
            <a:endParaRPr lang="en-IE" sz="3600" dirty="0">
              <a:latin typeface="Droid Serif"/>
            </a:endParaRPr>
          </a:p>
        </p:txBody>
      </p:sp>
      <p:pic>
        <p:nvPicPr>
          <p:cNvPr id="3090" name="Picture 18">
            <a:extLst>
              <a:ext uri="{FF2B5EF4-FFF2-40B4-BE49-F238E27FC236}">
                <a16:creationId xmlns:a16="http://schemas.microsoft.com/office/drawing/2014/main" id="{F8B73B6B-9D53-457F-3F3D-80835350E2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1224733" y="16731555"/>
            <a:ext cx="5495925" cy="3619500"/>
          </a:xfrm>
          <a:prstGeom prst="rect">
            <a:avLst/>
          </a:prstGeom>
          <a:noFill/>
          <a:extLst>
            <a:ext uri="{909E8E84-426E-40DD-AFC4-6F175D3DCCD1}">
              <a14:hiddenFill xmlns:a14="http://schemas.microsoft.com/office/drawing/2010/main">
                <a:solidFill>
                  <a:srgbClr val="FFFFFF"/>
                </a:solidFill>
              </a14:hiddenFill>
            </a:ext>
          </a:extLst>
        </p:spPr>
      </p:pic>
      <p:pic>
        <p:nvPicPr>
          <p:cNvPr id="1087" name="Picture 1086">
            <a:extLst>
              <a:ext uri="{FF2B5EF4-FFF2-40B4-BE49-F238E27FC236}">
                <a16:creationId xmlns:a16="http://schemas.microsoft.com/office/drawing/2014/main" id="{06171C9B-8154-397F-2BDB-1A98BC76ACC8}"/>
              </a:ext>
            </a:extLst>
          </p:cNvPr>
          <p:cNvPicPr>
            <a:picLocks noChangeAspect="1"/>
          </p:cNvPicPr>
          <p:nvPr/>
        </p:nvPicPr>
        <p:blipFill>
          <a:blip r:embed="rId24"/>
          <a:stretch>
            <a:fillRect/>
          </a:stretch>
        </p:blipFill>
        <p:spPr>
          <a:xfrm>
            <a:off x="886119" y="23608528"/>
            <a:ext cx="5710386" cy="3957191"/>
          </a:xfrm>
          <a:prstGeom prst="rect">
            <a:avLst/>
          </a:prstGeom>
        </p:spPr>
      </p:pic>
      <p:pic>
        <p:nvPicPr>
          <p:cNvPr id="3073" name="Picture 3072">
            <a:extLst>
              <a:ext uri="{FF2B5EF4-FFF2-40B4-BE49-F238E27FC236}">
                <a16:creationId xmlns:a16="http://schemas.microsoft.com/office/drawing/2014/main" id="{71421E25-5C35-4DE6-8AA5-D3E66969891E}"/>
              </a:ext>
            </a:extLst>
          </p:cNvPr>
          <p:cNvPicPr>
            <a:picLocks noChangeAspect="1"/>
          </p:cNvPicPr>
          <p:nvPr/>
        </p:nvPicPr>
        <p:blipFill>
          <a:blip r:embed="rId25"/>
          <a:stretch>
            <a:fillRect/>
          </a:stretch>
        </p:blipFill>
        <p:spPr>
          <a:xfrm>
            <a:off x="5025238" y="23027492"/>
            <a:ext cx="3513988" cy="3177231"/>
          </a:xfrm>
          <a:prstGeom prst="rect">
            <a:avLst/>
          </a:prstGeom>
        </p:spPr>
      </p:pic>
      <p:pic>
        <p:nvPicPr>
          <p:cNvPr id="3077" name="Picture 3076">
            <a:extLst>
              <a:ext uri="{FF2B5EF4-FFF2-40B4-BE49-F238E27FC236}">
                <a16:creationId xmlns:a16="http://schemas.microsoft.com/office/drawing/2014/main" id="{F8824041-EB88-9C7C-AD17-3CF69674FB39}"/>
              </a:ext>
            </a:extLst>
          </p:cNvPr>
          <p:cNvPicPr>
            <a:picLocks noChangeAspect="1"/>
          </p:cNvPicPr>
          <p:nvPr/>
        </p:nvPicPr>
        <p:blipFill>
          <a:blip r:embed="rId26"/>
          <a:stretch>
            <a:fillRect/>
          </a:stretch>
        </p:blipFill>
        <p:spPr>
          <a:xfrm>
            <a:off x="8725840" y="23599399"/>
            <a:ext cx="5736942" cy="3753957"/>
          </a:xfrm>
          <a:prstGeom prst="rect">
            <a:avLst/>
          </a:prstGeom>
        </p:spPr>
      </p:pic>
      <p:sp>
        <p:nvSpPr>
          <p:cNvPr id="3083" name="Google Shape;63;p13">
            <a:extLst>
              <a:ext uri="{FF2B5EF4-FFF2-40B4-BE49-F238E27FC236}">
                <a16:creationId xmlns:a16="http://schemas.microsoft.com/office/drawing/2014/main" id="{67678A82-3BB3-AF7B-84B2-B56D88F5B875}"/>
              </a:ext>
            </a:extLst>
          </p:cNvPr>
          <p:cNvSpPr txBox="1"/>
          <p:nvPr/>
        </p:nvSpPr>
        <p:spPr>
          <a:xfrm>
            <a:off x="2558747" y="28490377"/>
            <a:ext cx="2387786" cy="114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IE" sz="6000" dirty="0">
                <a:latin typeface="Oswald"/>
                <a:ea typeface="Oswald"/>
                <a:cs typeface="Oswald"/>
                <a:sym typeface="Oswald"/>
              </a:rPr>
              <a:t>Tools...</a:t>
            </a:r>
            <a:endParaRPr lang="en-US" sz="6000" dirty="0">
              <a:solidFill>
                <a:schemeClr val="tx1"/>
              </a:solidFill>
              <a:latin typeface="Oswald"/>
              <a:ea typeface="Oswald"/>
              <a:cs typeface="Oswald"/>
            </a:endParaRPr>
          </a:p>
          <a:p>
            <a:pPr marL="0" lvl="0" indent="0" algn="l" rtl="0">
              <a:spcBef>
                <a:spcPts val="0"/>
              </a:spcBef>
              <a:spcAft>
                <a:spcPts val="0"/>
              </a:spcAft>
              <a:buNone/>
            </a:pPr>
            <a:endParaRPr dirty="0">
              <a:latin typeface="Oswald"/>
              <a:ea typeface="Oswald"/>
              <a:cs typeface="Oswald"/>
              <a:sym typeface="Oswald"/>
            </a:endParaRPr>
          </a:p>
        </p:txBody>
      </p:sp>
      <p:pic>
        <p:nvPicPr>
          <p:cNvPr id="3092" name="Picture 20">
            <a:extLst>
              <a:ext uri="{FF2B5EF4-FFF2-40B4-BE49-F238E27FC236}">
                <a16:creationId xmlns:a16="http://schemas.microsoft.com/office/drawing/2014/main" id="{5040113C-01E0-5236-BEF6-A95A402D8E24}"/>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677310" y="28723733"/>
            <a:ext cx="2743200" cy="1037502"/>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a:extLst>
              <a:ext uri="{FF2B5EF4-FFF2-40B4-BE49-F238E27FC236}">
                <a16:creationId xmlns:a16="http://schemas.microsoft.com/office/drawing/2014/main" id="{03862A1A-9D4C-4CBA-09BB-1FCEF229CA37}"/>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168953" y="28281058"/>
            <a:ext cx="1947598" cy="881456"/>
          </a:xfrm>
          <a:prstGeom prst="rect">
            <a:avLst/>
          </a:prstGeom>
          <a:noFill/>
          <a:extLst>
            <a:ext uri="{909E8E84-426E-40DD-AFC4-6F175D3DCCD1}">
              <a14:hiddenFill xmlns:a14="http://schemas.microsoft.com/office/drawing/2010/main">
                <a:solidFill>
                  <a:srgbClr val="FFFFFF"/>
                </a:solidFill>
              </a14:hiddenFill>
            </a:ext>
          </a:extLst>
        </p:spPr>
      </p:pic>
      <p:pic>
        <p:nvPicPr>
          <p:cNvPr id="3095" name="Picture 23">
            <a:extLst>
              <a:ext uri="{FF2B5EF4-FFF2-40B4-BE49-F238E27FC236}">
                <a16:creationId xmlns:a16="http://schemas.microsoft.com/office/drawing/2014/main" id="{12C9C4CE-1FD5-E700-CDAF-20EA7F387F7B}"/>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883685" y="29097061"/>
            <a:ext cx="2057400" cy="752475"/>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a:extLst>
              <a:ext uri="{FF2B5EF4-FFF2-40B4-BE49-F238E27FC236}">
                <a16:creationId xmlns:a16="http://schemas.microsoft.com/office/drawing/2014/main" id="{5F5B0707-44E5-1B5B-5056-D0736DA6801F}"/>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1552269" y="28408626"/>
            <a:ext cx="2919177" cy="688435"/>
          </a:xfrm>
          <a:prstGeom prst="rect">
            <a:avLst/>
          </a:prstGeom>
          <a:noFill/>
          <a:extLst>
            <a:ext uri="{909E8E84-426E-40DD-AFC4-6F175D3DCCD1}">
              <a14:hiddenFill xmlns:a14="http://schemas.microsoft.com/office/drawing/2010/main">
                <a:solidFill>
                  <a:srgbClr val="FFFFFF"/>
                </a:solidFill>
              </a14:hiddenFill>
            </a:ext>
          </a:extLst>
        </p:spPr>
      </p:pic>
      <p:pic>
        <p:nvPicPr>
          <p:cNvPr id="3097" name="Picture 25">
            <a:extLst>
              <a:ext uri="{FF2B5EF4-FFF2-40B4-BE49-F238E27FC236}">
                <a16:creationId xmlns:a16="http://schemas.microsoft.com/office/drawing/2014/main" id="{E5336649-DC5F-4494-A2F5-0B4A061D9867}"/>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2310736" y="29259061"/>
            <a:ext cx="2919176" cy="556034"/>
          </a:xfrm>
          <a:prstGeom prst="rect">
            <a:avLst/>
          </a:prstGeom>
          <a:noFill/>
          <a:extLst>
            <a:ext uri="{909E8E84-426E-40DD-AFC4-6F175D3DCCD1}">
              <a14:hiddenFill xmlns:a14="http://schemas.microsoft.com/office/drawing/2010/main">
                <a:solidFill>
                  <a:srgbClr val="FFFFFF"/>
                </a:solidFill>
              </a14:hiddenFill>
            </a:ext>
          </a:extLst>
        </p:spPr>
      </p:pic>
      <p:pic>
        <p:nvPicPr>
          <p:cNvPr id="3091" name="Picture 3090" descr="A black and blue text&#10;&#10;Description automatically generated">
            <a:extLst>
              <a:ext uri="{FF2B5EF4-FFF2-40B4-BE49-F238E27FC236}">
                <a16:creationId xmlns:a16="http://schemas.microsoft.com/office/drawing/2014/main" id="{6C3F111E-48D7-75DF-E6DD-33EEBD527714}"/>
              </a:ext>
            </a:extLst>
          </p:cNvPr>
          <p:cNvPicPr>
            <a:picLocks noChangeAspect="1"/>
          </p:cNvPicPr>
          <p:nvPr/>
        </p:nvPicPr>
        <p:blipFill rotWithShape="1">
          <a:blip r:embed="rId32">
            <a:extLst>
              <a:ext uri="{28A0092B-C50C-407E-A947-70E740481C1C}">
                <a14:useLocalDpi xmlns:a14="http://schemas.microsoft.com/office/drawing/2010/main" val="0"/>
              </a:ext>
            </a:extLst>
          </a:blip>
          <a:srcRect t="42290" b="38361"/>
          <a:stretch/>
        </p:blipFill>
        <p:spPr>
          <a:xfrm>
            <a:off x="14745332" y="28476810"/>
            <a:ext cx="2527688" cy="489091"/>
          </a:xfrm>
          <a:prstGeom prst="rect">
            <a:avLst/>
          </a:prstGeom>
        </p:spPr>
      </p:pic>
      <p:pic>
        <p:nvPicPr>
          <p:cNvPr id="3098" name="Picture 3097" descr="A logo of a brick wall&#10;&#10;Description automatically generated">
            <a:extLst>
              <a:ext uri="{FF2B5EF4-FFF2-40B4-BE49-F238E27FC236}">
                <a16:creationId xmlns:a16="http://schemas.microsoft.com/office/drawing/2014/main" id="{FF2313B2-CFA3-7E4F-5E6A-2A0EA61040E6}"/>
              </a:ext>
            </a:extLst>
          </p:cNvPr>
          <p:cNvPicPr>
            <a:picLocks noChangeAspect="1"/>
          </p:cNvPicPr>
          <p:nvPr/>
        </p:nvPicPr>
        <p:blipFill rotWithShape="1">
          <a:blip r:embed="rId33">
            <a:extLst>
              <a:ext uri="{28A0092B-C50C-407E-A947-70E740481C1C}">
                <a14:useLocalDpi xmlns:a14="http://schemas.microsoft.com/office/drawing/2010/main" val="0"/>
              </a:ext>
            </a:extLst>
          </a:blip>
          <a:srcRect t="16135" b="17852"/>
          <a:stretch/>
        </p:blipFill>
        <p:spPr>
          <a:xfrm>
            <a:off x="15579760" y="29055148"/>
            <a:ext cx="1232079" cy="813332"/>
          </a:xfrm>
          <a:prstGeom prst="rect">
            <a:avLst/>
          </a:prstGeom>
        </p:spPr>
      </p:pic>
      <p:pic>
        <p:nvPicPr>
          <p:cNvPr id="3102" name="Picture 3101">
            <a:extLst>
              <a:ext uri="{FF2B5EF4-FFF2-40B4-BE49-F238E27FC236}">
                <a16:creationId xmlns:a16="http://schemas.microsoft.com/office/drawing/2014/main" id="{ECB04568-80D1-6794-43DA-EE93D9988FBA}"/>
              </a:ext>
            </a:extLst>
          </p:cNvPr>
          <p:cNvPicPr>
            <a:picLocks noChangeAspect="1"/>
          </p:cNvPicPr>
          <p:nvPr/>
        </p:nvPicPr>
        <p:blipFill>
          <a:blip r:embed="rId34"/>
          <a:stretch>
            <a:fillRect/>
          </a:stretch>
        </p:blipFill>
        <p:spPr>
          <a:xfrm>
            <a:off x="6819720" y="28190342"/>
            <a:ext cx="980338" cy="942633"/>
          </a:xfrm>
          <a:prstGeom prst="rect">
            <a:avLst/>
          </a:prstGeom>
        </p:spPr>
      </p:pic>
      <p:pic>
        <p:nvPicPr>
          <p:cNvPr id="3087" name="Picture 3086" descr="A close up of a logo&#10;&#10;Description automatically generated">
            <a:extLst>
              <a:ext uri="{FF2B5EF4-FFF2-40B4-BE49-F238E27FC236}">
                <a16:creationId xmlns:a16="http://schemas.microsoft.com/office/drawing/2014/main" id="{F0559E92-2255-4307-47D4-861F3482B66D}"/>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7453136" y="28739851"/>
            <a:ext cx="2026826" cy="1091108"/>
          </a:xfrm>
          <a:prstGeom prst="rect">
            <a:avLst/>
          </a:prstGeom>
        </p:spPr>
      </p:pic>
      <p:pic>
        <p:nvPicPr>
          <p:cNvPr id="3106" name="Picture 3105">
            <a:extLst>
              <a:ext uri="{FF2B5EF4-FFF2-40B4-BE49-F238E27FC236}">
                <a16:creationId xmlns:a16="http://schemas.microsoft.com/office/drawing/2014/main" id="{817E007C-FBF4-190A-08B9-B2522AEE5B95}"/>
              </a:ext>
            </a:extLst>
          </p:cNvPr>
          <p:cNvPicPr>
            <a:picLocks noChangeAspect="1"/>
          </p:cNvPicPr>
          <p:nvPr/>
        </p:nvPicPr>
        <p:blipFill>
          <a:blip r:embed="rId36"/>
          <a:stretch>
            <a:fillRect/>
          </a:stretch>
        </p:blipFill>
        <p:spPr>
          <a:xfrm>
            <a:off x="17085725" y="28845434"/>
            <a:ext cx="702158" cy="984446"/>
          </a:xfrm>
          <a:prstGeom prst="rect">
            <a:avLst/>
          </a:prstGeom>
        </p:spPr>
      </p:pic>
      <p:sp>
        <p:nvSpPr>
          <p:cNvPr id="7" name="Google Shape;69;p13">
            <a:extLst>
              <a:ext uri="{FF2B5EF4-FFF2-40B4-BE49-F238E27FC236}">
                <a16:creationId xmlns:a16="http://schemas.microsoft.com/office/drawing/2014/main" id="{811A66A9-E41E-4A93-D42D-B845B81ADD8C}"/>
              </a:ext>
            </a:extLst>
          </p:cNvPr>
          <p:cNvSpPr txBox="1"/>
          <p:nvPr/>
        </p:nvSpPr>
        <p:spPr>
          <a:xfrm>
            <a:off x="15229912" y="4206982"/>
            <a:ext cx="4664087" cy="502320"/>
          </a:xfrm>
          <a:prstGeom prst="rect">
            <a:avLst/>
          </a:prstGeom>
          <a:noFill/>
          <a:ln>
            <a:noFill/>
          </a:ln>
        </p:spPr>
        <p:txBody>
          <a:bodyPr spcFirstLastPara="1" wrap="square" lIns="91425" tIns="91425" rIns="91425" bIns="91425" anchor="t" anchorCtr="0">
            <a:noAutofit/>
          </a:bodyPr>
          <a:lstStyle/>
          <a:p>
            <a:pPr>
              <a:buSzPts val="1100"/>
            </a:pPr>
            <a:r>
              <a:rPr lang="en-GB" sz="2400" b="1" dirty="0">
                <a:solidFill>
                  <a:schemeClr val="accent4">
                    <a:lumMod val="75000"/>
                  </a:schemeClr>
                </a:solidFill>
                <a:latin typeface="Droid Serif"/>
                <a:sym typeface="Droid Serif"/>
              </a:rPr>
              <a:t>Multivariate Analysis</a:t>
            </a:r>
            <a:endParaRPr lang="en-GB" sz="2400" dirty="0">
              <a:solidFill>
                <a:schemeClr val="accent4">
                  <a:lumMod val="75000"/>
                </a:schemeClr>
              </a:solidFill>
              <a:latin typeface="Droid Serif"/>
              <a:sym typeface="Droid Serif"/>
            </a:endParaRPr>
          </a:p>
          <a:p>
            <a:endParaRPr lang="en-GB" sz="2400" dirty="0">
              <a:solidFill>
                <a:schemeClr val="bg2">
                  <a:lumMod val="75000"/>
                </a:schemeClr>
              </a:solidFill>
              <a:latin typeface="Droid Serif"/>
            </a:endParaRPr>
          </a:p>
        </p:txBody>
      </p:sp>
      <p:sp>
        <p:nvSpPr>
          <p:cNvPr id="9" name="Google Shape;69;p13">
            <a:extLst>
              <a:ext uri="{FF2B5EF4-FFF2-40B4-BE49-F238E27FC236}">
                <a16:creationId xmlns:a16="http://schemas.microsoft.com/office/drawing/2014/main" id="{1D0AA66D-A644-A159-7D28-64D6F233C043}"/>
              </a:ext>
            </a:extLst>
          </p:cNvPr>
          <p:cNvSpPr txBox="1"/>
          <p:nvPr/>
        </p:nvSpPr>
        <p:spPr>
          <a:xfrm>
            <a:off x="985383" y="22947643"/>
            <a:ext cx="4664087" cy="502320"/>
          </a:xfrm>
          <a:prstGeom prst="rect">
            <a:avLst/>
          </a:prstGeom>
          <a:noFill/>
          <a:ln>
            <a:noFill/>
          </a:ln>
        </p:spPr>
        <p:txBody>
          <a:bodyPr spcFirstLastPara="1" wrap="square" lIns="91425" tIns="91425" rIns="91425" bIns="91425" anchor="t" anchorCtr="0">
            <a:noAutofit/>
          </a:bodyPr>
          <a:lstStyle/>
          <a:p>
            <a:pPr>
              <a:buSzPts val="1100"/>
            </a:pPr>
            <a:r>
              <a:rPr lang="en-GB" sz="2400" b="1" dirty="0">
                <a:solidFill>
                  <a:schemeClr val="accent4">
                    <a:lumMod val="75000"/>
                  </a:schemeClr>
                </a:solidFill>
                <a:latin typeface="Droid Serif"/>
                <a:sym typeface="Droid Serif"/>
              </a:rPr>
              <a:t>Bivariate Analysis</a:t>
            </a:r>
            <a:endParaRPr lang="en-GB" sz="2400" dirty="0">
              <a:solidFill>
                <a:schemeClr val="accent4">
                  <a:lumMod val="75000"/>
                </a:schemeClr>
              </a:solidFill>
              <a:latin typeface="Droid Serif"/>
              <a:sym typeface="Droid Serif"/>
            </a:endParaRPr>
          </a:p>
          <a:p>
            <a:endParaRPr lang="en-GB" sz="2400" dirty="0">
              <a:solidFill>
                <a:schemeClr val="bg2">
                  <a:lumMod val="75000"/>
                </a:schemeClr>
              </a:solidFill>
              <a:latin typeface="Droid Serif"/>
            </a:endParaRPr>
          </a:p>
        </p:txBody>
      </p:sp>
      <p:pic>
        <p:nvPicPr>
          <p:cNvPr id="36" name="Picture 35">
            <a:extLst>
              <a:ext uri="{FF2B5EF4-FFF2-40B4-BE49-F238E27FC236}">
                <a16:creationId xmlns:a16="http://schemas.microsoft.com/office/drawing/2014/main" id="{397DEB90-C8C6-E92F-A827-729A62C1EEF5}"/>
              </a:ext>
            </a:extLst>
          </p:cNvPr>
          <p:cNvPicPr>
            <a:picLocks noChangeAspect="1"/>
          </p:cNvPicPr>
          <p:nvPr/>
        </p:nvPicPr>
        <p:blipFill rotWithShape="1">
          <a:blip r:embed="rId37">
            <a:alphaModFix amt="81000"/>
          </a:blip>
          <a:srcRect t="5280"/>
          <a:stretch/>
        </p:blipFill>
        <p:spPr>
          <a:xfrm>
            <a:off x="8338647" y="6586064"/>
            <a:ext cx="6167930" cy="6423423"/>
          </a:xfrm>
          <a:prstGeom prst="rect">
            <a:avLst/>
          </a:prstGeom>
          <a:effectLst>
            <a:softEdge rad="63500"/>
          </a:effectLst>
        </p:spPr>
      </p:pic>
      <p:sp>
        <p:nvSpPr>
          <p:cNvPr id="31" name="TextBox 30">
            <a:extLst>
              <a:ext uri="{FF2B5EF4-FFF2-40B4-BE49-F238E27FC236}">
                <a16:creationId xmlns:a16="http://schemas.microsoft.com/office/drawing/2014/main" id="{76E29CAC-7F50-9D71-13C3-49DFDCB6A2DC}"/>
              </a:ext>
            </a:extLst>
          </p:cNvPr>
          <p:cNvSpPr txBox="1"/>
          <p:nvPr/>
        </p:nvSpPr>
        <p:spPr>
          <a:xfrm>
            <a:off x="1033497" y="10888884"/>
            <a:ext cx="8576668" cy="1569660"/>
          </a:xfrm>
          <a:prstGeom prst="rect">
            <a:avLst/>
          </a:prstGeom>
          <a:noFill/>
        </p:spPr>
        <p:txBody>
          <a:bodyPr wrap="square" rtlCol="0">
            <a:spAutoFit/>
          </a:bodyPr>
          <a:lstStyle/>
          <a:p>
            <a:r>
              <a:rPr lang="en-GB" sz="2400" b="0" i="0" u="none" strike="noStrike" dirty="0">
                <a:solidFill>
                  <a:srgbClr val="000000"/>
                </a:solidFill>
                <a:effectLst/>
                <a:latin typeface="Droid Serif"/>
              </a:rPr>
              <a:t>This project aims to level the playing field, at least financially</a:t>
            </a:r>
          </a:p>
          <a:p>
            <a:r>
              <a:rPr lang="en-GB" sz="2400" b="0" i="0" u="none" strike="noStrike" dirty="0">
                <a:solidFill>
                  <a:srgbClr val="000000"/>
                </a:solidFill>
                <a:effectLst/>
                <a:latin typeface="Droid Serif"/>
              </a:rPr>
              <a:t>in the transfer market, by developing a machine learning model </a:t>
            </a:r>
          </a:p>
          <a:p>
            <a:r>
              <a:rPr lang="en-GB" sz="2400" b="0" i="0" u="none" strike="noStrike" dirty="0">
                <a:solidFill>
                  <a:srgbClr val="000000"/>
                </a:solidFill>
                <a:effectLst/>
                <a:latin typeface="Droid Serif"/>
              </a:rPr>
              <a:t>to estimate the market value of football players based on various features such as age, goals, assists and other contributing factors.</a:t>
            </a:r>
            <a:endParaRPr lang="en-IE" sz="2400" dirty="0">
              <a:latin typeface="Droid Serif"/>
            </a:endParaRPr>
          </a:p>
        </p:txBody>
      </p:sp>
      <p:sp>
        <p:nvSpPr>
          <p:cNvPr id="1031" name="Google Shape;69;p13">
            <a:extLst>
              <a:ext uri="{FF2B5EF4-FFF2-40B4-BE49-F238E27FC236}">
                <a16:creationId xmlns:a16="http://schemas.microsoft.com/office/drawing/2014/main" id="{E0E63455-30C3-D345-B9B1-D72E7F8103BF}"/>
              </a:ext>
            </a:extLst>
          </p:cNvPr>
          <p:cNvSpPr txBox="1"/>
          <p:nvPr/>
        </p:nvSpPr>
        <p:spPr>
          <a:xfrm>
            <a:off x="5885537" y="12509678"/>
            <a:ext cx="4364661" cy="618159"/>
          </a:xfrm>
          <a:prstGeom prst="rect">
            <a:avLst/>
          </a:prstGeom>
          <a:noFill/>
          <a:ln>
            <a:noFill/>
          </a:ln>
        </p:spPr>
        <p:txBody>
          <a:bodyPr spcFirstLastPara="1" wrap="square" lIns="91425" tIns="91425" rIns="91425" bIns="91425" anchor="t" anchorCtr="0">
            <a:noAutofit/>
          </a:bodyPr>
          <a:lstStyle/>
          <a:p>
            <a:pPr>
              <a:buSzPts val="1100"/>
            </a:pPr>
            <a:r>
              <a:rPr lang="en-GB" sz="3200" b="1" dirty="0">
                <a:solidFill>
                  <a:srgbClr val="F3BE29"/>
                </a:solidFill>
                <a:latin typeface="Droid Serif"/>
                <a:sym typeface="Droid Serif"/>
              </a:rPr>
              <a:t>Data Understanding</a:t>
            </a:r>
            <a:r>
              <a:rPr lang="en-GB" sz="3200" dirty="0">
                <a:latin typeface="Droid Serif"/>
                <a:sym typeface="Droid Serif"/>
              </a:rPr>
              <a:t>  </a:t>
            </a:r>
          </a:p>
          <a:p>
            <a:endParaRPr lang="en-GB" sz="2400" dirty="0">
              <a:solidFill>
                <a:schemeClr val="bg2">
                  <a:lumMod val="75000"/>
                </a:schemeClr>
              </a:solidFill>
              <a:latin typeface="Droid Serif"/>
            </a:endParaRPr>
          </a:p>
        </p:txBody>
      </p:sp>
      <p:cxnSp>
        <p:nvCxnSpPr>
          <p:cNvPr id="1029" name="Connector: Curved 1028">
            <a:extLst>
              <a:ext uri="{FF2B5EF4-FFF2-40B4-BE49-F238E27FC236}">
                <a16:creationId xmlns:a16="http://schemas.microsoft.com/office/drawing/2014/main" id="{91474444-06C1-BEFC-38A9-07498257B161}"/>
              </a:ext>
            </a:extLst>
          </p:cNvPr>
          <p:cNvCxnSpPr>
            <a:cxnSpLocks/>
          </p:cNvCxnSpPr>
          <p:nvPr/>
        </p:nvCxnSpPr>
        <p:spPr>
          <a:xfrm flipV="1">
            <a:off x="9644219" y="9513837"/>
            <a:ext cx="5445688" cy="3502485"/>
          </a:xfrm>
          <a:prstGeom prst="curvedConnector3">
            <a:avLst>
              <a:gd name="adj1" fmla="val 99030"/>
            </a:avLst>
          </a:prstGeom>
          <a:ln w="34925">
            <a:solidFill>
              <a:srgbClr val="F3BE29"/>
            </a:solidFill>
            <a:tailEnd type="triangle"/>
          </a:ln>
        </p:spPr>
        <p:style>
          <a:lnRef idx="2">
            <a:schemeClr val="accent1"/>
          </a:lnRef>
          <a:fillRef idx="0">
            <a:schemeClr val="accent1"/>
          </a:fillRef>
          <a:effectRef idx="1">
            <a:schemeClr val="accent1"/>
          </a:effectRef>
          <a:fontRef idx="minor">
            <a:schemeClr val="tx1"/>
          </a:fontRef>
        </p:style>
      </p:cxnSp>
      <p:sp>
        <p:nvSpPr>
          <p:cNvPr id="57" name="TextBox 56">
            <a:extLst>
              <a:ext uri="{FF2B5EF4-FFF2-40B4-BE49-F238E27FC236}">
                <a16:creationId xmlns:a16="http://schemas.microsoft.com/office/drawing/2014/main" id="{BC4DBBDA-8120-50A4-A2E1-D1E6AFCE5D7F}"/>
              </a:ext>
            </a:extLst>
          </p:cNvPr>
          <p:cNvSpPr txBox="1"/>
          <p:nvPr/>
        </p:nvSpPr>
        <p:spPr>
          <a:xfrm>
            <a:off x="1044790" y="5111554"/>
            <a:ext cx="12907903" cy="1938992"/>
          </a:xfrm>
          <a:prstGeom prst="rect">
            <a:avLst/>
          </a:prstGeom>
          <a:noFill/>
        </p:spPr>
        <p:txBody>
          <a:bodyPr wrap="square" rtlCol="0">
            <a:spAutoFit/>
          </a:bodyPr>
          <a:lstStyle/>
          <a:p>
            <a:r>
              <a:rPr lang="en-GB" sz="2400" b="0" i="0" u="none" strike="noStrike" dirty="0">
                <a:solidFill>
                  <a:srgbClr val="000000"/>
                </a:solidFill>
                <a:effectLst/>
                <a:latin typeface="Droid Serif"/>
              </a:rPr>
              <a:t>The role of analytics in football has evolved over the past decade, and will continue to do so. Technological developments continue to improve the volume and quality of data available to the world’s leading clubs, as well as the ability to derive insight from them. The opportunity exists for clubs of all sizes to use analytics to build a sustainable competitive advantage, something which will be most evident in the area where they invest most: the transfer market.</a:t>
            </a:r>
            <a:endParaRPr lang="en-IE" sz="2400" dirty="0">
              <a:latin typeface="Droid Serif"/>
            </a:endParaRPr>
          </a:p>
        </p:txBody>
      </p:sp>
    </p:spTree>
    <p:extLst>
      <p:ext uri="{BB962C8B-B14F-4D97-AF65-F5344CB8AC3E}">
        <p14:creationId xmlns:p14="http://schemas.microsoft.com/office/powerpoint/2010/main" val="3017076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4" name="Picture 23" descr="A football field with white lines&#10;&#10;Description automatically generated">
            <a:extLst>
              <a:ext uri="{FF2B5EF4-FFF2-40B4-BE49-F238E27FC236}">
                <a16:creationId xmlns:a16="http://schemas.microsoft.com/office/drawing/2014/main" id="{DADC9506-4CEB-A1A1-DD25-557C2B002256}"/>
              </a:ext>
            </a:extLst>
          </p:cNvPr>
          <p:cNvPicPr>
            <a:picLocks noChangeAspect="1"/>
          </p:cNvPicPr>
          <p:nvPr/>
        </p:nvPicPr>
        <p:blipFill rotWithShape="1">
          <a:blip r:embed="rId2">
            <a:extLst>
              <a:ext uri="{28A0092B-C50C-407E-A947-70E740481C1C}">
                <a14:useLocalDpi xmlns:a14="http://schemas.microsoft.com/office/drawing/2010/main" val="0"/>
              </a:ext>
            </a:extLst>
          </a:blip>
          <a:srcRect l="2363" t="95836" r="2686" b="28"/>
          <a:stretch/>
        </p:blipFill>
        <p:spPr>
          <a:xfrm>
            <a:off x="-409" y="0"/>
            <a:ext cx="42804171" cy="3280948"/>
          </a:xfrm>
          <a:prstGeom prst="rect">
            <a:avLst/>
          </a:prstGeom>
        </p:spPr>
      </p:pic>
      <p:pic>
        <p:nvPicPr>
          <p:cNvPr id="18" name="Picture 17" descr="A football field with white lines&#10;&#10;Description automatically generated">
            <a:extLst>
              <a:ext uri="{FF2B5EF4-FFF2-40B4-BE49-F238E27FC236}">
                <a16:creationId xmlns:a16="http://schemas.microsoft.com/office/drawing/2014/main" id="{AFE6FD68-51FC-6A35-9CDC-E254F966F5F4}"/>
              </a:ext>
            </a:extLst>
          </p:cNvPr>
          <p:cNvPicPr>
            <a:picLocks noChangeAspect="1"/>
          </p:cNvPicPr>
          <p:nvPr/>
        </p:nvPicPr>
        <p:blipFill rotWithShape="1">
          <a:blip r:embed="rId2">
            <a:extLst>
              <a:ext uri="{28A0092B-C50C-407E-A947-70E740481C1C}">
                <a14:useLocalDpi xmlns:a14="http://schemas.microsoft.com/office/drawing/2010/main" val="0"/>
              </a:ext>
            </a:extLst>
          </a:blip>
          <a:srcRect l="2363" t="3226" r="2686" b="28"/>
          <a:stretch/>
        </p:blipFill>
        <p:spPr>
          <a:xfrm>
            <a:off x="-408" y="3280947"/>
            <a:ext cx="42804171" cy="25746389"/>
          </a:xfrm>
          <a:prstGeom prst="rect">
            <a:avLst/>
          </a:prstGeom>
        </p:spPr>
      </p:pic>
      <p:sp>
        <p:nvSpPr>
          <p:cNvPr id="21" name="Google Shape;58;p13">
            <a:extLst>
              <a:ext uri="{FF2B5EF4-FFF2-40B4-BE49-F238E27FC236}">
                <a16:creationId xmlns:a16="http://schemas.microsoft.com/office/drawing/2014/main" id="{433F6F88-0DB7-CA12-47C3-08C6E5940781}"/>
              </a:ext>
            </a:extLst>
          </p:cNvPr>
          <p:cNvSpPr/>
          <p:nvPr/>
        </p:nvSpPr>
        <p:spPr>
          <a:xfrm>
            <a:off x="700392" y="3901153"/>
            <a:ext cx="13789664" cy="23686490"/>
          </a:xfrm>
          <a:prstGeom prst="rect">
            <a:avLst/>
          </a:prstGeom>
          <a:solidFill>
            <a:srgbClr val="FFFFFF">
              <a:alpha val="96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 name="Picture 24" descr="A football field with white lines&#10;&#10;Description automatically generated">
            <a:extLst>
              <a:ext uri="{FF2B5EF4-FFF2-40B4-BE49-F238E27FC236}">
                <a16:creationId xmlns:a16="http://schemas.microsoft.com/office/drawing/2014/main" id="{6E34D72E-A336-CA7C-D6F2-75C2FE1896C8}"/>
              </a:ext>
            </a:extLst>
          </p:cNvPr>
          <p:cNvPicPr>
            <a:picLocks noChangeAspect="1"/>
          </p:cNvPicPr>
          <p:nvPr/>
        </p:nvPicPr>
        <p:blipFill rotWithShape="1">
          <a:blip r:embed="rId2">
            <a:extLst>
              <a:ext uri="{28A0092B-C50C-407E-A947-70E740481C1C}">
                <a14:useLocalDpi xmlns:a14="http://schemas.microsoft.com/office/drawing/2010/main" val="0"/>
              </a:ext>
            </a:extLst>
          </a:blip>
          <a:srcRect l="2363" t="95836" r="2686" b="28"/>
          <a:stretch/>
        </p:blipFill>
        <p:spPr>
          <a:xfrm>
            <a:off x="0" y="28282485"/>
            <a:ext cx="42804171" cy="1992727"/>
          </a:xfrm>
          <a:prstGeom prst="rect">
            <a:avLst/>
          </a:prstGeom>
        </p:spPr>
      </p:pic>
      <p:sp>
        <p:nvSpPr>
          <p:cNvPr id="32" name="Google Shape;56;p13">
            <a:extLst>
              <a:ext uri="{FF2B5EF4-FFF2-40B4-BE49-F238E27FC236}">
                <a16:creationId xmlns:a16="http://schemas.microsoft.com/office/drawing/2014/main" id="{8C0A5E85-5437-7A51-0EA3-42F6F71D76B3}"/>
              </a:ext>
            </a:extLst>
          </p:cNvPr>
          <p:cNvSpPr/>
          <p:nvPr/>
        </p:nvSpPr>
        <p:spPr>
          <a:xfrm>
            <a:off x="369651" y="28160328"/>
            <a:ext cx="42179132" cy="1703587"/>
          </a:xfrm>
          <a:prstGeom prst="rect">
            <a:avLst/>
          </a:prstGeom>
          <a:solidFill>
            <a:srgbClr val="FFFFFF">
              <a:alpha val="9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8;p13">
            <a:extLst>
              <a:ext uri="{FF2B5EF4-FFF2-40B4-BE49-F238E27FC236}">
                <a16:creationId xmlns:a16="http://schemas.microsoft.com/office/drawing/2014/main" id="{228A99CE-3568-28D2-FE85-F6D3E64E644B}"/>
              </a:ext>
            </a:extLst>
          </p:cNvPr>
          <p:cNvSpPr/>
          <p:nvPr/>
        </p:nvSpPr>
        <p:spPr>
          <a:xfrm>
            <a:off x="14765675" y="3901153"/>
            <a:ext cx="13519115" cy="23686490"/>
          </a:xfrm>
          <a:prstGeom prst="rect">
            <a:avLst/>
          </a:prstGeom>
          <a:solidFill>
            <a:srgbClr val="FFFFFF">
              <a:alpha val="96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8;p13">
            <a:extLst>
              <a:ext uri="{FF2B5EF4-FFF2-40B4-BE49-F238E27FC236}">
                <a16:creationId xmlns:a16="http://schemas.microsoft.com/office/drawing/2014/main" id="{4BD3FD3C-2102-F367-B50F-ED8D7A64F6FA}"/>
              </a:ext>
            </a:extLst>
          </p:cNvPr>
          <p:cNvSpPr/>
          <p:nvPr/>
        </p:nvSpPr>
        <p:spPr>
          <a:xfrm>
            <a:off x="28560410" y="3901153"/>
            <a:ext cx="13696544" cy="23686490"/>
          </a:xfrm>
          <a:prstGeom prst="rect">
            <a:avLst/>
          </a:prstGeom>
          <a:solidFill>
            <a:srgbClr val="FFFFFF">
              <a:alpha val="96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 name="Imagen 6">
            <a:extLst>
              <a:ext uri="{FF2B5EF4-FFF2-40B4-BE49-F238E27FC236}">
                <a16:creationId xmlns:a16="http://schemas.microsoft.com/office/drawing/2014/main" id="{1484EFE3-D3E4-7F8C-0EDD-22229B75E364}"/>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7000"/>
                    </a14:imgEffect>
                  </a14:imgLayer>
                </a14:imgProps>
              </a:ext>
            </a:extLst>
          </a:blip>
          <a:srcRect l="8832" t="19974" r="11128" b="20985"/>
          <a:stretch/>
        </p:blipFill>
        <p:spPr>
          <a:xfrm>
            <a:off x="627820" y="809852"/>
            <a:ext cx="7927294" cy="2059798"/>
          </a:xfrm>
          <a:prstGeom prst="rect">
            <a:avLst/>
          </a:prstGeom>
        </p:spPr>
      </p:pic>
      <p:sp>
        <p:nvSpPr>
          <p:cNvPr id="37" name="Google Shape;60;p13">
            <a:extLst>
              <a:ext uri="{FF2B5EF4-FFF2-40B4-BE49-F238E27FC236}">
                <a16:creationId xmlns:a16="http://schemas.microsoft.com/office/drawing/2014/main" id="{AF76AA71-0721-6E60-0F84-C32F8D8DFD9D}"/>
              </a:ext>
            </a:extLst>
          </p:cNvPr>
          <p:cNvSpPr txBox="1"/>
          <p:nvPr/>
        </p:nvSpPr>
        <p:spPr>
          <a:xfrm>
            <a:off x="5456937" y="432436"/>
            <a:ext cx="32217964" cy="2848511"/>
          </a:xfrm>
          <a:prstGeom prst="rect">
            <a:avLst/>
          </a:prstGeom>
          <a:noFill/>
          <a:ln>
            <a:noFill/>
          </a:ln>
        </p:spPr>
        <p:txBody>
          <a:bodyPr spcFirstLastPara="1" wrap="square" lIns="91425" tIns="91425" rIns="91425" bIns="91425" anchor="t" anchorCtr="0">
            <a:noAutofit/>
          </a:bodyPr>
          <a:lstStyle/>
          <a:p>
            <a:pPr algn="ctr" rtl="0">
              <a:spcBef>
                <a:spcPts val="2000"/>
              </a:spcBef>
              <a:spcAft>
                <a:spcPts val="600"/>
              </a:spcAft>
            </a:pPr>
            <a:r>
              <a:rPr lang="en-GB" sz="7200" i="0" u="none" strike="noStrike" dirty="0">
                <a:solidFill>
                  <a:schemeClr val="bg1"/>
                </a:solidFill>
                <a:effectLst/>
                <a:latin typeface="Oswald" panose="00000500000000000000" pitchFamily="2" charset="0"/>
              </a:rPr>
              <a:t>Leveraging Machine Learning and Data Science for Competitive Advantage:</a:t>
            </a:r>
            <a:br>
              <a:rPr lang="en-GB" sz="7200" dirty="0">
                <a:solidFill>
                  <a:schemeClr val="bg1"/>
                </a:solidFill>
                <a:effectLst/>
                <a:latin typeface="Oswald" panose="00000500000000000000" pitchFamily="2" charset="0"/>
              </a:rPr>
            </a:br>
            <a:r>
              <a:rPr lang="en-GB" sz="7200" i="0" u="none" strike="noStrike" dirty="0">
                <a:solidFill>
                  <a:schemeClr val="bg1"/>
                </a:solidFill>
                <a:effectLst/>
                <a:latin typeface="Oswald" panose="00000500000000000000" pitchFamily="2" charset="0"/>
              </a:rPr>
              <a:t>Estimating Player Market Values</a:t>
            </a:r>
            <a:endParaRPr lang="en-GB" sz="7200" dirty="0">
              <a:solidFill>
                <a:schemeClr val="bg1"/>
              </a:solidFill>
              <a:effectLst/>
              <a:latin typeface="Oswald" panose="00000500000000000000" pitchFamily="2" charset="0"/>
            </a:endParaRPr>
          </a:p>
          <a:p>
            <a:br>
              <a:rPr lang="en-GB" sz="6600" dirty="0">
                <a:latin typeface="Oswald" panose="00000500000000000000" pitchFamily="2" charset="0"/>
              </a:rPr>
            </a:br>
            <a:endParaRPr lang="en-US" sz="6600" dirty="0">
              <a:solidFill>
                <a:srgbClr val="FFFFFF"/>
              </a:solidFill>
              <a:latin typeface="Oswald" panose="00000500000000000000" pitchFamily="2" charset="0"/>
              <a:ea typeface="Oswald"/>
              <a:cs typeface="Oswald"/>
            </a:endParaRPr>
          </a:p>
        </p:txBody>
      </p:sp>
      <p:sp>
        <p:nvSpPr>
          <p:cNvPr id="38" name="Google Shape;61;p13">
            <a:extLst>
              <a:ext uri="{FF2B5EF4-FFF2-40B4-BE49-F238E27FC236}">
                <a16:creationId xmlns:a16="http://schemas.microsoft.com/office/drawing/2014/main" id="{995E9707-21EB-F5CF-A58E-04E7A241459A}"/>
              </a:ext>
            </a:extLst>
          </p:cNvPr>
          <p:cNvSpPr txBox="1"/>
          <p:nvPr/>
        </p:nvSpPr>
        <p:spPr>
          <a:xfrm>
            <a:off x="28134914" y="2670851"/>
            <a:ext cx="3724956" cy="1511923"/>
          </a:xfrm>
          <a:prstGeom prst="rect">
            <a:avLst/>
          </a:prstGeom>
          <a:noFill/>
          <a:ln>
            <a:noFill/>
          </a:ln>
        </p:spPr>
        <p:txBody>
          <a:bodyPr spcFirstLastPara="1" wrap="square" lIns="91425" tIns="91425" rIns="91425" bIns="91425" anchor="t" anchorCtr="0">
            <a:noAutofit/>
          </a:bodyPr>
          <a:lstStyle/>
          <a:p>
            <a:pPr>
              <a:lnSpc>
                <a:spcPct val="115000"/>
              </a:lnSpc>
            </a:pPr>
            <a:r>
              <a:rPr lang="en" sz="3600" dirty="0">
                <a:solidFill>
                  <a:srgbClr val="F3BE29"/>
                </a:solidFill>
                <a:latin typeface="Droid Serif"/>
                <a:ea typeface="Droid Serif"/>
                <a:cs typeface="Droid Serif"/>
                <a:sym typeface="Droid Serif"/>
              </a:rPr>
              <a:t> By Kavi Patak</a:t>
            </a:r>
            <a:endParaRPr sz="5000" dirty="0">
              <a:solidFill>
                <a:srgbClr val="F3BE29"/>
              </a:solidFill>
              <a:latin typeface="Droid Serif"/>
              <a:ea typeface="Droid Serif"/>
              <a:cs typeface="Droid Serif"/>
            </a:endParaRPr>
          </a:p>
          <a:p>
            <a:pPr marL="0" lvl="0" indent="0" algn="l" rtl="0">
              <a:lnSpc>
                <a:spcPct val="115000"/>
              </a:lnSpc>
              <a:spcBef>
                <a:spcPts val="0"/>
              </a:spcBef>
              <a:spcAft>
                <a:spcPts val="0"/>
              </a:spcAft>
              <a:buNone/>
            </a:pPr>
            <a:endParaRPr sz="8500" dirty="0">
              <a:solidFill>
                <a:srgbClr val="FFFFFF"/>
              </a:solidFill>
              <a:latin typeface="Oswald"/>
              <a:ea typeface="Oswald"/>
              <a:cs typeface="Oswald"/>
              <a:sym typeface="Oswald"/>
            </a:endParaRPr>
          </a:p>
          <a:p>
            <a:pPr marL="0" lvl="0" indent="0" algn="l" rtl="0">
              <a:spcBef>
                <a:spcPts val="0"/>
              </a:spcBef>
              <a:spcAft>
                <a:spcPts val="0"/>
              </a:spcAft>
              <a:buClr>
                <a:srgbClr val="000000"/>
              </a:buClr>
              <a:buSzPts val="1100"/>
              <a:buFont typeface="Arial"/>
              <a:buNone/>
            </a:pPr>
            <a:endParaRPr sz="9600" dirty="0">
              <a:latin typeface="Oswald"/>
              <a:ea typeface="Oswald"/>
              <a:cs typeface="Oswald"/>
              <a:sym typeface="Oswald"/>
            </a:endParaRPr>
          </a:p>
          <a:p>
            <a:pPr marL="0" lvl="0" indent="0" algn="l" rtl="0">
              <a:lnSpc>
                <a:spcPct val="115000"/>
              </a:lnSpc>
              <a:spcBef>
                <a:spcPts val="0"/>
              </a:spcBef>
              <a:spcAft>
                <a:spcPts val="0"/>
              </a:spcAft>
              <a:buNone/>
            </a:pPr>
            <a:endParaRPr sz="8500" dirty="0">
              <a:solidFill>
                <a:srgbClr val="FFFFFF"/>
              </a:solidFill>
              <a:latin typeface="Oswald"/>
              <a:ea typeface="Oswald"/>
              <a:cs typeface="Oswald"/>
              <a:sym typeface="Oswald"/>
            </a:endParaRPr>
          </a:p>
          <a:p>
            <a:pPr marL="0" lvl="0" indent="0" algn="l" rtl="0">
              <a:spcBef>
                <a:spcPts val="0"/>
              </a:spcBef>
              <a:spcAft>
                <a:spcPts val="0"/>
              </a:spcAft>
              <a:buNone/>
            </a:pPr>
            <a:endParaRPr sz="9600" dirty="0">
              <a:latin typeface="Oswald"/>
              <a:ea typeface="Oswald"/>
              <a:cs typeface="Oswald"/>
              <a:sym typeface="Oswald"/>
            </a:endParaRPr>
          </a:p>
        </p:txBody>
      </p:sp>
      <p:pic>
        <p:nvPicPr>
          <p:cNvPr id="41" name="Picture 40" descr="A graph of a football ball and a bag of money&#10;&#10;Description automatically generated">
            <a:extLst>
              <a:ext uri="{FF2B5EF4-FFF2-40B4-BE49-F238E27FC236}">
                <a16:creationId xmlns:a16="http://schemas.microsoft.com/office/drawing/2014/main" id="{1205CCA1-C2F7-9E38-A223-994CE167E034}"/>
              </a:ext>
            </a:extLst>
          </p:cNvPr>
          <p:cNvPicPr>
            <a:picLocks noChangeAspect="1"/>
          </p:cNvPicPr>
          <p:nvPr/>
        </p:nvPicPr>
        <p:blipFill rotWithShape="1">
          <a:blip r:embed="rId5">
            <a:alphaModFix/>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t="13030" b="13510"/>
          <a:stretch/>
        </p:blipFill>
        <p:spPr>
          <a:xfrm>
            <a:off x="35159330" y="326987"/>
            <a:ext cx="7097624" cy="3147434"/>
          </a:xfrm>
          <a:prstGeom prst="rect">
            <a:avLst/>
          </a:prstGeom>
        </p:spPr>
      </p:pic>
      <p:sp>
        <p:nvSpPr>
          <p:cNvPr id="43" name="Google Shape;56;p13">
            <a:extLst>
              <a:ext uri="{FF2B5EF4-FFF2-40B4-BE49-F238E27FC236}">
                <a16:creationId xmlns:a16="http://schemas.microsoft.com/office/drawing/2014/main" id="{3397235E-98AD-E2A2-BC73-F4E244588594}"/>
              </a:ext>
            </a:extLst>
          </p:cNvPr>
          <p:cNvSpPr/>
          <p:nvPr/>
        </p:nvSpPr>
        <p:spPr>
          <a:xfrm>
            <a:off x="35159330" y="3474422"/>
            <a:ext cx="7097624" cy="432435"/>
          </a:xfrm>
          <a:prstGeom prst="rect">
            <a:avLst/>
          </a:prstGeom>
          <a:solidFill>
            <a:srgbClr val="FFFFFF">
              <a:alpha val="9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 name="Picture 44" descr="A black and white image of a football ball&#10;&#10;Description automatically generated">
            <a:extLst>
              <a:ext uri="{FF2B5EF4-FFF2-40B4-BE49-F238E27FC236}">
                <a16:creationId xmlns:a16="http://schemas.microsoft.com/office/drawing/2014/main" id="{2B1723DE-CF16-B2C9-AF40-2526BD9109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61318" y="28534057"/>
            <a:ext cx="1230872" cy="1230872"/>
          </a:xfrm>
          <a:prstGeom prst="rect">
            <a:avLst/>
          </a:prstGeom>
        </p:spPr>
      </p:pic>
      <p:cxnSp>
        <p:nvCxnSpPr>
          <p:cNvPr id="49" name="Straight Connector 48">
            <a:extLst>
              <a:ext uri="{FF2B5EF4-FFF2-40B4-BE49-F238E27FC236}">
                <a16:creationId xmlns:a16="http://schemas.microsoft.com/office/drawing/2014/main" id="{5F311EC4-7A26-5250-6934-9034204F8200}"/>
              </a:ext>
            </a:extLst>
          </p:cNvPr>
          <p:cNvCxnSpPr>
            <a:cxnSpLocks/>
          </p:cNvCxnSpPr>
          <p:nvPr/>
        </p:nvCxnSpPr>
        <p:spPr>
          <a:xfrm>
            <a:off x="161586" y="30111720"/>
            <a:ext cx="42480590" cy="0"/>
          </a:xfrm>
          <a:prstGeom prst="line">
            <a:avLst/>
          </a:prstGeom>
          <a:ln w="44450">
            <a:solidFill>
              <a:srgbClr val="F3BE29"/>
            </a:solidFill>
          </a:ln>
        </p:spPr>
        <p:style>
          <a:lnRef idx="2">
            <a:schemeClr val="accent2"/>
          </a:lnRef>
          <a:fillRef idx="0">
            <a:schemeClr val="accent2"/>
          </a:fillRef>
          <a:effectRef idx="1">
            <a:schemeClr val="accent2"/>
          </a:effectRef>
          <a:fontRef idx="minor">
            <a:schemeClr val="tx1"/>
          </a:fontRef>
        </p:style>
      </p:cxnSp>
      <p:sp>
        <p:nvSpPr>
          <p:cNvPr id="57" name="TextBox 56">
            <a:extLst>
              <a:ext uri="{FF2B5EF4-FFF2-40B4-BE49-F238E27FC236}">
                <a16:creationId xmlns:a16="http://schemas.microsoft.com/office/drawing/2014/main" id="{BC4DBBDA-8120-50A4-A2E1-D1E6AFCE5D7F}"/>
              </a:ext>
            </a:extLst>
          </p:cNvPr>
          <p:cNvSpPr txBox="1"/>
          <p:nvPr/>
        </p:nvSpPr>
        <p:spPr>
          <a:xfrm>
            <a:off x="1261318" y="5574806"/>
            <a:ext cx="12138880" cy="2677656"/>
          </a:xfrm>
          <a:prstGeom prst="rect">
            <a:avLst/>
          </a:prstGeom>
          <a:noFill/>
        </p:spPr>
        <p:txBody>
          <a:bodyPr wrap="square" rtlCol="0">
            <a:spAutoFit/>
          </a:bodyPr>
          <a:lstStyle/>
          <a:p>
            <a:r>
              <a:rPr lang="en-GB" sz="2800" b="0" i="0" u="none" strike="noStrike" dirty="0">
                <a:solidFill>
                  <a:srgbClr val="000000"/>
                </a:solidFill>
                <a:effectLst/>
                <a:latin typeface="Droid Serif"/>
              </a:rPr>
              <a:t>The role of analytics in football has evolved over the past decade, and will continue to do so. Technological developments continue to improve the volume and quality of data available to the world’s leading clubs, as well as the ability to derive insight from them. The opportunity exists for clubs of all sizes to use analytics to build a sustainable competitive advantage, something which will be most evident in the area where they invest most: the transfer market.</a:t>
            </a:r>
            <a:endParaRPr lang="en-IE" sz="2800" dirty="0">
              <a:latin typeface="Droid Serif"/>
            </a:endParaRPr>
          </a:p>
        </p:txBody>
      </p:sp>
      <p:sp>
        <p:nvSpPr>
          <p:cNvPr id="58" name="Google Shape;63;p13">
            <a:extLst>
              <a:ext uri="{FF2B5EF4-FFF2-40B4-BE49-F238E27FC236}">
                <a16:creationId xmlns:a16="http://schemas.microsoft.com/office/drawing/2014/main" id="{1DF1977E-A4A1-7041-6399-D9691C97FDDB}"/>
              </a:ext>
            </a:extLst>
          </p:cNvPr>
          <p:cNvSpPr txBox="1"/>
          <p:nvPr/>
        </p:nvSpPr>
        <p:spPr>
          <a:xfrm>
            <a:off x="1261318" y="4376297"/>
            <a:ext cx="4488901" cy="114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6000" dirty="0">
                <a:solidFill>
                  <a:schemeClr val="tx1"/>
                </a:solidFill>
                <a:latin typeface="Oswald"/>
                <a:ea typeface="Oswald"/>
                <a:cs typeface="Oswald"/>
                <a:sym typeface="Oswald"/>
              </a:rPr>
              <a:t>Introduction</a:t>
            </a:r>
            <a:endParaRPr lang="en-US" sz="6000" dirty="0">
              <a:solidFill>
                <a:schemeClr val="tx1"/>
              </a:solidFill>
              <a:latin typeface="Oswald"/>
              <a:ea typeface="Oswald"/>
              <a:cs typeface="Oswald"/>
            </a:endParaRPr>
          </a:p>
          <a:p>
            <a:pPr marL="0" lvl="0" indent="0" algn="l" rtl="0">
              <a:spcBef>
                <a:spcPts val="0"/>
              </a:spcBef>
              <a:spcAft>
                <a:spcPts val="0"/>
              </a:spcAft>
              <a:buNone/>
            </a:pPr>
            <a:endParaRPr dirty="0">
              <a:latin typeface="Oswald"/>
              <a:ea typeface="Oswald"/>
              <a:cs typeface="Oswald"/>
              <a:sym typeface="Oswald"/>
            </a:endParaRPr>
          </a:p>
        </p:txBody>
      </p:sp>
      <p:pic>
        <p:nvPicPr>
          <p:cNvPr id="1026" name="Picture 2">
            <a:extLst>
              <a:ext uri="{FF2B5EF4-FFF2-40B4-BE49-F238E27FC236}">
                <a16:creationId xmlns:a16="http://schemas.microsoft.com/office/drawing/2014/main" id="{3EBEF8E5-E555-C9F8-CD9B-F42C78613CF1}"/>
              </a:ext>
            </a:extLst>
          </p:cNvPr>
          <p:cNvPicPr>
            <a:picLocks noChangeAspect="1" noChangeArrowheads="1"/>
          </p:cNvPicPr>
          <p:nvPr/>
        </p:nvPicPr>
        <p:blipFill>
          <a:blip r:embed="rId8">
            <a:alphaModFix amt="89000"/>
            <a:extLst>
              <a:ext uri="{28A0092B-C50C-407E-A947-70E740481C1C}">
                <a14:useLocalDpi xmlns:a14="http://schemas.microsoft.com/office/drawing/2010/main" val="0"/>
              </a:ext>
            </a:extLst>
          </a:blip>
          <a:srcRect/>
          <a:stretch>
            <a:fillRect/>
          </a:stretch>
        </p:blipFill>
        <p:spPr bwMode="auto">
          <a:xfrm>
            <a:off x="972266" y="23002324"/>
            <a:ext cx="7362912" cy="39703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20E7FF6-9E77-598A-E291-B2DA9AAC1F5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07385" y="23139715"/>
            <a:ext cx="5611481" cy="39728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DB66BD2-C883-2FB4-AB2F-30795CEB5BEB}"/>
              </a:ext>
            </a:extLst>
          </p:cNvPr>
          <p:cNvPicPr>
            <a:picLocks noChangeAspect="1" noChangeArrowheads="1"/>
          </p:cNvPicPr>
          <p:nvPr/>
        </p:nvPicPr>
        <p:blipFill>
          <a:blip r:embed="rId10">
            <a:duotone>
              <a:schemeClr val="accent6">
                <a:shade val="45000"/>
                <a:satMod val="135000"/>
              </a:schemeClr>
              <a:prstClr val="white"/>
            </a:duotone>
            <a:alphaModFix amt="90000"/>
            <a:extLst>
              <a:ext uri="{BEBA8EAE-BF5A-486C-A8C5-ECC9F3942E4B}">
                <a14:imgProps xmlns:a14="http://schemas.microsoft.com/office/drawing/2010/main">
                  <a14:imgLayer r:embed="rId11">
                    <a14:imgEffect>
                      <a14:colorTemperature colorTemp="53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591638" y="8590140"/>
            <a:ext cx="7952368" cy="3774887"/>
          </a:xfrm>
          <a:prstGeom prst="rect">
            <a:avLst/>
          </a:prstGeom>
          <a:noFill/>
          <a:effectLst>
            <a:softEdge rad="114300"/>
          </a:effectLst>
          <a:extLst>
            <a:ext uri="{909E8E84-426E-40DD-AFC4-6F175D3DCCD1}">
              <a14:hiddenFill xmlns:a14="http://schemas.microsoft.com/office/drawing/2010/main">
                <a:solidFill>
                  <a:srgbClr val="FFFFFF"/>
                </a:solidFill>
              </a14:hiddenFill>
            </a:ext>
          </a:extLst>
        </p:spPr>
      </p:pic>
      <p:sp>
        <p:nvSpPr>
          <p:cNvPr id="61" name="Google Shape;63;p13">
            <a:extLst>
              <a:ext uri="{FF2B5EF4-FFF2-40B4-BE49-F238E27FC236}">
                <a16:creationId xmlns:a16="http://schemas.microsoft.com/office/drawing/2014/main" id="{A5243D62-58FF-A0A7-B700-A8B702A13C47}"/>
              </a:ext>
            </a:extLst>
          </p:cNvPr>
          <p:cNvSpPr txBox="1"/>
          <p:nvPr/>
        </p:nvSpPr>
        <p:spPr>
          <a:xfrm>
            <a:off x="1261318" y="8612216"/>
            <a:ext cx="4488901" cy="114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IE" sz="6000" dirty="0">
                <a:solidFill>
                  <a:schemeClr val="tx1"/>
                </a:solidFill>
                <a:latin typeface="Oswald"/>
                <a:ea typeface="Oswald"/>
                <a:cs typeface="Oswald"/>
                <a:sym typeface="Oswald"/>
              </a:rPr>
              <a:t>The Process…</a:t>
            </a:r>
            <a:endParaRPr lang="en-US" sz="6000" dirty="0">
              <a:solidFill>
                <a:schemeClr val="tx1"/>
              </a:solidFill>
              <a:latin typeface="Oswald"/>
              <a:ea typeface="Oswald"/>
              <a:cs typeface="Oswald"/>
            </a:endParaRPr>
          </a:p>
          <a:p>
            <a:pPr marL="0" lvl="0" indent="0" algn="l" rtl="0">
              <a:spcBef>
                <a:spcPts val="0"/>
              </a:spcBef>
              <a:spcAft>
                <a:spcPts val="0"/>
              </a:spcAft>
              <a:buNone/>
            </a:pPr>
            <a:endParaRPr dirty="0">
              <a:latin typeface="Oswald"/>
              <a:ea typeface="Oswald"/>
              <a:cs typeface="Oswald"/>
              <a:sym typeface="Oswald"/>
            </a:endParaRPr>
          </a:p>
        </p:txBody>
      </p:sp>
      <p:pic>
        <p:nvPicPr>
          <p:cNvPr id="1025" name="Picture 1024">
            <a:extLst>
              <a:ext uri="{FF2B5EF4-FFF2-40B4-BE49-F238E27FC236}">
                <a16:creationId xmlns:a16="http://schemas.microsoft.com/office/drawing/2014/main" id="{D8FD0304-4795-B638-388C-AEEECD48D8DF}"/>
              </a:ext>
            </a:extLst>
          </p:cNvPr>
          <p:cNvPicPr>
            <a:picLocks noChangeAspect="1"/>
          </p:cNvPicPr>
          <p:nvPr/>
        </p:nvPicPr>
        <p:blipFill>
          <a:blip r:embed="rId12">
            <a:alphaModFix amt="90000"/>
          </a:blip>
          <a:stretch>
            <a:fillRect/>
          </a:stretch>
        </p:blipFill>
        <p:spPr>
          <a:xfrm>
            <a:off x="16340285" y="5058148"/>
            <a:ext cx="8767483" cy="8256835"/>
          </a:xfrm>
          <a:prstGeom prst="rect">
            <a:avLst/>
          </a:prstGeom>
          <a:effectLst>
            <a:softEdge rad="177800"/>
          </a:effectLst>
        </p:spPr>
      </p:pic>
      <p:sp>
        <p:nvSpPr>
          <p:cNvPr id="1035" name="TextBox 1034">
            <a:extLst>
              <a:ext uri="{FF2B5EF4-FFF2-40B4-BE49-F238E27FC236}">
                <a16:creationId xmlns:a16="http://schemas.microsoft.com/office/drawing/2014/main" id="{85DDFD4D-5BF7-BBCB-EEF5-53590266DDF1}"/>
              </a:ext>
            </a:extLst>
          </p:cNvPr>
          <p:cNvSpPr txBox="1"/>
          <p:nvPr/>
        </p:nvSpPr>
        <p:spPr>
          <a:xfrm>
            <a:off x="1192202" y="10689687"/>
            <a:ext cx="6391939" cy="5262979"/>
          </a:xfrm>
          <a:prstGeom prst="rect">
            <a:avLst/>
          </a:prstGeom>
          <a:noFill/>
        </p:spPr>
        <p:txBody>
          <a:bodyPr wrap="square" rtlCol="0">
            <a:spAutoFit/>
          </a:bodyPr>
          <a:lstStyle/>
          <a:p>
            <a:r>
              <a:rPr lang="en-GB" sz="2800" b="0" i="0" u="none" strike="noStrike" dirty="0">
                <a:solidFill>
                  <a:srgbClr val="000000"/>
                </a:solidFill>
                <a:effectLst/>
                <a:latin typeface="Droid Serif"/>
              </a:rPr>
              <a:t>The role of analytics in football has evolved over the past decade, and will continue to do so. Technological developments continue to improve the volume and quality of data available to the world’s leading clubs, as well as the ability to derive insight from them. The opportunity exists for clubs of all sizes to use analytics to build a sustainable competitive advantage, something which will be most evident in the area where they invest most: the transfer market.</a:t>
            </a:r>
            <a:endParaRPr lang="en-IE" sz="2800" dirty="0">
              <a:latin typeface="Droid Serif"/>
            </a:endParaRPr>
          </a:p>
        </p:txBody>
      </p:sp>
      <p:sp>
        <p:nvSpPr>
          <p:cNvPr id="1036" name="TextBox 1035">
            <a:extLst>
              <a:ext uri="{FF2B5EF4-FFF2-40B4-BE49-F238E27FC236}">
                <a16:creationId xmlns:a16="http://schemas.microsoft.com/office/drawing/2014/main" id="{AAC6F54D-C300-4989-DE8F-2B2C023E114A}"/>
              </a:ext>
            </a:extLst>
          </p:cNvPr>
          <p:cNvSpPr txBox="1"/>
          <p:nvPr/>
        </p:nvSpPr>
        <p:spPr>
          <a:xfrm>
            <a:off x="9213686" y="15542099"/>
            <a:ext cx="4877475" cy="6986528"/>
          </a:xfrm>
          <a:prstGeom prst="rect">
            <a:avLst/>
          </a:prstGeom>
          <a:noFill/>
        </p:spPr>
        <p:txBody>
          <a:bodyPr wrap="square" rtlCol="0">
            <a:spAutoFit/>
          </a:bodyPr>
          <a:lstStyle/>
          <a:p>
            <a:r>
              <a:rPr lang="en-GB" sz="2800" b="0" i="0" u="none" strike="noStrike" dirty="0">
                <a:solidFill>
                  <a:srgbClr val="000000"/>
                </a:solidFill>
                <a:effectLst/>
                <a:latin typeface="Droid Serif"/>
              </a:rPr>
              <a:t>The role of analytics in football has evolved over the past decade, and will continue to do so. Technological developments continue to improve the volume and quality of data available to the world’s leading clubs, as well as the ability to derive insight from them. The opportunity exists for clubs of all sizes to use analytics to build a sustainable competitive advantage, something which will be most evident in the area where they invest most: the transfer market.</a:t>
            </a:r>
            <a:endParaRPr lang="en-IE" sz="2800" dirty="0">
              <a:latin typeface="Droid Serif"/>
            </a:endParaRPr>
          </a:p>
        </p:txBody>
      </p:sp>
      <p:sp>
        <p:nvSpPr>
          <p:cNvPr id="1037" name="TextBox 1036">
            <a:extLst>
              <a:ext uri="{FF2B5EF4-FFF2-40B4-BE49-F238E27FC236}">
                <a16:creationId xmlns:a16="http://schemas.microsoft.com/office/drawing/2014/main" id="{1B1F3089-DE79-4FCB-EFDC-57F88E8B8634}"/>
              </a:ext>
            </a:extLst>
          </p:cNvPr>
          <p:cNvSpPr txBox="1"/>
          <p:nvPr/>
        </p:nvSpPr>
        <p:spPr>
          <a:xfrm>
            <a:off x="1084832" y="18518846"/>
            <a:ext cx="8111676" cy="3970318"/>
          </a:xfrm>
          <a:prstGeom prst="rect">
            <a:avLst/>
          </a:prstGeom>
          <a:noFill/>
        </p:spPr>
        <p:txBody>
          <a:bodyPr wrap="square" rtlCol="0">
            <a:spAutoFit/>
          </a:bodyPr>
          <a:lstStyle/>
          <a:p>
            <a:r>
              <a:rPr lang="en-GB" sz="2800" b="0" i="0" u="none" strike="noStrike" dirty="0">
                <a:solidFill>
                  <a:srgbClr val="000000"/>
                </a:solidFill>
                <a:effectLst/>
                <a:latin typeface="Droid Serif"/>
              </a:rPr>
              <a:t>The role of analytics in football has evolved over the past decade, and will continue to do so. Technological developments continue to improve the volume and quality of data available to the world’s leading clubs, as well as the ability to derive insight from them. The opportunity exists for clubs of all sizes to use analytics to build a sustainable competitive advantage, something which will be most evident in the area where they invest most: the transfer market.</a:t>
            </a:r>
            <a:endParaRPr lang="en-IE" sz="2800" dirty="0">
              <a:latin typeface="Droid Serif"/>
            </a:endParaRPr>
          </a:p>
        </p:txBody>
      </p:sp>
      <p:sp>
        <p:nvSpPr>
          <p:cNvPr id="2" name="Google Shape;69;p13">
            <a:extLst>
              <a:ext uri="{FF2B5EF4-FFF2-40B4-BE49-F238E27FC236}">
                <a16:creationId xmlns:a16="http://schemas.microsoft.com/office/drawing/2014/main" id="{2BECA95B-8C2A-FCB3-67D0-BFCB9436FE8B}"/>
              </a:ext>
            </a:extLst>
          </p:cNvPr>
          <p:cNvSpPr txBox="1"/>
          <p:nvPr/>
        </p:nvSpPr>
        <p:spPr>
          <a:xfrm>
            <a:off x="9187928" y="14495426"/>
            <a:ext cx="4364661" cy="618159"/>
          </a:xfrm>
          <a:prstGeom prst="rect">
            <a:avLst/>
          </a:prstGeom>
          <a:noFill/>
          <a:ln>
            <a:noFill/>
          </a:ln>
        </p:spPr>
        <p:txBody>
          <a:bodyPr spcFirstLastPara="1" wrap="square" lIns="91425" tIns="91425" rIns="91425" bIns="91425" anchor="t" anchorCtr="0">
            <a:noAutofit/>
          </a:bodyPr>
          <a:lstStyle/>
          <a:p>
            <a:pPr>
              <a:buSzPts val="1100"/>
            </a:pPr>
            <a:r>
              <a:rPr lang="en-GB" sz="3200" b="1" dirty="0">
                <a:solidFill>
                  <a:srgbClr val="F3BE29"/>
                </a:solidFill>
                <a:latin typeface="Droid Serif"/>
                <a:sym typeface="Droid Serif"/>
              </a:rPr>
              <a:t>Data Understanding</a:t>
            </a:r>
            <a:r>
              <a:rPr lang="en-GB" sz="3200" dirty="0">
                <a:latin typeface="Droid Serif"/>
                <a:sym typeface="Droid Serif"/>
              </a:rPr>
              <a:t>  </a:t>
            </a:r>
          </a:p>
          <a:p>
            <a:endParaRPr lang="en-GB" sz="2400" dirty="0">
              <a:solidFill>
                <a:schemeClr val="bg2">
                  <a:lumMod val="75000"/>
                </a:schemeClr>
              </a:solidFill>
              <a:latin typeface="Droid Serif"/>
            </a:endParaRPr>
          </a:p>
        </p:txBody>
      </p:sp>
      <p:sp>
        <p:nvSpPr>
          <p:cNvPr id="3" name="Google Shape;69;p13">
            <a:extLst>
              <a:ext uri="{FF2B5EF4-FFF2-40B4-BE49-F238E27FC236}">
                <a16:creationId xmlns:a16="http://schemas.microsoft.com/office/drawing/2014/main" id="{A3192977-5692-F675-09E6-1B4705C1BB91}"/>
              </a:ext>
            </a:extLst>
          </p:cNvPr>
          <p:cNvSpPr txBox="1"/>
          <p:nvPr/>
        </p:nvSpPr>
        <p:spPr>
          <a:xfrm>
            <a:off x="1264262" y="9762962"/>
            <a:ext cx="5462211" cy="624804"/>
          </a:xfrm>
          <a:prstGeom prst="rect">
            <a:avLst/>
          </a:prstGeom>
          <a:noFill/>
          <a:ln>
            <a:noFill/>
          </a:ln>
        </p:spPr>
        <p:txBody>
          <a:bodyPr spcFirstLastPara="1" wrap="square" lIns="91425" tIns="91425" rIns="91425" bIns="91425" anchor="t" anchorCtr="0">
            <a:noAutofit/>
          </a:bodyPr>
          <a:lstStyle/>
          <a:p>
            <a:pPr>
              <a:buSzPts val="1100"/>
            </a:pPr>
            <a:r>
              <a:rPr lang="en-GB" sz="3200" b="1" dirty="0">
                <a:solidFill>
                  <a:srgbClr val="F3BE29"/>
                </a:solidFill>
                <a:latin typeface="Droid Serif"/>
                <a:sym typeface="Droid Serif"/>
              </a:rPr>
              <a:t>Business Understanding</a:t>
            </a:r>
            <a:r>
              <a:rPr lang="en-GB" sz="3200" dirty="0">
                <a:latin typeface="Droid Serif"/>
                <a:sym typeface="Droid Serif"/>
              </a:rPr>
              <a:t>  </a:t>
            </a:r>
          </a:p>
          <a:p>
            <a:endParaRPr lang="en-GB" sz="2400" dirty="0">
              <a:solidFill>
                <a:schemeClr val="bg2">
                  <a:lumMod val="75000"/>
                </a:schemeClr>
              </a:solidFill>
              <a:latin typeface="Droid Serif"/>
            </a:endParaRPr>
          </a:p>
        </p:txBody>
      </p:sp>
      <p:sp>
        <p:nvSpPr>
          <p:cNvPr id="4" name="Google Shape;69;p13">
            <a:extLst>
              <a:ext uri="{FF2B5EF4-FFF2-40B4-BE49-F238E27FC236}">
                <a16:creationId xmlns:a16="http://schemas.microsoft.com/office/drawing/2014/main" id="{DB7FFDB5-5B2D-0E28-07A0-FDF42C86DA50}"/>
              </a:ext>
            </a:extLst>
          </p:cNvPr>
          <p:cNvSpPr txBox="1"/>
          <p:nvPr/>
        </p:nvSpPr>
        <p:spPr>
          <a:xfrm>
            <a:off x="20575861" y="14989850"/>
            <a:ext cx="4550976" cy="574408"/>
          </a:xfrm>
          <a:prstGeom prst="rect">
            <a:avLst/>
          </a:prstGeom>
          <a:noFill/>
          <a:ln>
            <a:noFill/>
          </a:ln>
        </p:spPr>
        <p:txBody>
          <a:bodyPr spcFirstLastPara="1" wrap="square" lIns="91425" tIns="91425" rIns="91425" bIns="91425" anchor="t" anchorCtr="0">
            <a:noAutofit/>
          </a:bodyPr>
          <a:lstStyle/>
          <a:p>
            <a:pPr>
              <a:buSzPts val="1100"/>
            </a:pPr>
            <a:r>
              <a:rPr lang="en-GB" sz="3200" b="1" dirty="0">
                <a:solidFill>
                  <a:srgbClr val="F3BE29"/>
                </a:solidFill>
                <a:latin typeface="Droid Serif"/>
                <a:sym typeface="Droid Serif"/>
              </a:rPr>
              <a:t>Modelling</a:t>
            </a:r>
            <a:endParaRPr lang="en-GB" sz="3200" dirty="0">
              <a:latin typeface="Droid Serif"/>
              <a:sym typeface="Droid Serif"/>
            </a:endParaRPr>
          </a:p>
          <a:p>
            <a:endParaRPr lang="en-GB" sz="2400" dirty="0">
              <a:solidFill>
                <a:schemeClr val="bg2">
                  <a:lumMod val="75000"/>
                </a:schemeClr>
              </a:solidFill>
              <a:latin typeface="Droid Serif"/>
            </a:endParaRPr>
          </a:p>
        </p:txBody>
      </p:sp>
      <p:sp>
        <p:nvSpPr>
          <p:cNvPr id="5" name="Google Shape;69;p13">
            <a:extLst>
              <a:ext uri="{FF2B5EF4-FFF2-40B4-BE49-F238E27FC236}">
                <a16:creationId xmlns:a16="http://schemas.microsoft.com/office/drawing/2014/main" id="{5F9DCB14-FDD3-4978-835C-9E89F9F53063}"/>
              </a:ext>
            </a:extLst>
          </p:cNvPr>
          <p:cNvSpPr txBox="1"/>
          <p:nvPr/>
        </p:nvSpPr>
        <p:spPr>
          <a:xfrm>
            <a:off x="29383769" y="10463437"/>
            <a:ext cx="3701110" cy="564951"/>
          </a:xfrm>
          <a:prstGeom prst="rect">
            <a:avLst/>
          </a:prstGeom>
          <a:noFill/>
          <a:ln>
            <a:noFill/>
          </a:ln>
        </p:spPr>
        <p:txBody>
          <a:bodyPr spcFirstLastPara="1" wrap="square" lIns="91425" tIns="91425" rIns="91425" bIns="91425" anchor="t" anchorCtr="0">
            <a:noAutofit/>
          </a:bodyPr>
          <a:lstStyle/>
          <a:p>
            <a:pPr>
              <a:buSzPts val="1100"/>
            </a:pPr>
            <a:r>
              <a:rPr lang="en-GB" sz="3200" b="1" dirty="0">
                <a:solidFill>
                  <a:srgbClr val="F3BE29"/>
                </a:solidFill>
                <a:latin typeface="Droid Serif"/>
                <a:sym typeface="Droid Serif"/>
              </a:rPr>
              <a:t>Evaluation</a:t>
            </a:r>
            <a:endParaRPr lang="en-GB" sz="2800" dirty="0">
              <a:latin typeface="Droid Serif"/>
              <a:sym typeface="Droid Serif"/>
            </a:endParaRPr>
          </a:p>
          <a:p>
            <a:endParaRPr lang="en-GB" sz="2400" dirty="0">
              <a:solidFill>
                <a:schemeClr val="bg2">
                  <a:lumMod val="75000"/>
                </a:schemeClr>
              </a:solidFill>
              <a:latin typeface="Droid Serif"/>
            </a:endParaRPr>
          </a:p>
        </p:txBody>
      </p:sp>
      <p:cxnSp>
        <p:nvCxnSpPr>
          <p:cNvPr id="6" name="Straight Arrow Connector 5">
            <a:extLst>
              <a:ext uri="{FF2B5EF4-FFF2-40B4-BE49-F238E27FC236}">
                <a16:creationId xmlns:a16="http://schemas.microsoft.com/office/drawing/2014/main" id="{09BCC25F-6F2D-D6CB-58D1-90E642CEF3C6}"/>
              </a:ext>
            </a:extLst>
          </p:cNvPr>
          <p:cNvCxnSpPr>
            <a:cxnSpLocks/>
          </p:cNvCxnSpPr>
          <p:nvPr/>
        </p:nvCxnSpPr>
        <p:spPr>
          <a:xfrm>
            <a:off x="5956404" y="10501231"/>
            <a:ext cx="3762480" cy="3701800"/>
          </a:xfrm>
          <a:prstGeom prst="straightConnector1">
            <a:avLst/>
          </a:prstGeom>
          <a:ln w="31750">
            <a:solidFill>
              <a:srgbClr val="F3BE29"/>
            </a:solidFill>
            <a:tailEnd type="triangle"/>
          </a:ln>
        </p:spPr>
        <p:style>
          <a:lnRef idx="2">
            <a:schemeClr val="accent1"/>
          </a:lnRef>
          <a:fillRef idx="0">
            <a:schemeClr val="accent1"/>
          </a:fillRef>
          <a:effectRef idx="1">
            <a:schemeClr val="accent1"/>
          </a:effectRef>
          <a:fontRef idx="minor">
            <a:schemeClr val="tx1"/>
          </a:fontRef>
        </p:style>
      </p:cxnSp>
      <p:sp>
        <p:nvSpPr>
          <p:cNvPr id="7" name="Google Shape;69;p13">
            <a:extLst>
              <a:ext uri="{FF2B5EF4-FFF2-40B4-BE49-F238E27FC236}">
                <a16:creationId xmlns:a16="http://schemas.microsoft.com/office/drawing/2014/main" id="{166175BB-A676-B04A-5B28-D442F8A3A23B}"/>
              </a:ext>
            </a:extLst>
          </p:cNvPr>
          <p:cNvSpPr txBox="1"/>
          <p:nvPr/>
        </p:nvSpPr>
        <p:spPr>
          <a:xfrm>
            <a:off x="38209023" y="19330367"/>
            <a:ext cx="3701110" cy="564951"/>
          </a:xfrm>
          <a:prstGeom prst="rect">
            <a:avLst/>
          </a:prstGeom>
          <a:noFill/>
          <a:ln>
            <a:noFill/>
          </a:ln>
        </p:spPr>
        <p:txBody>
          <a:bodyPr spcFirstLastPara="1" wrap="square" lIns="91425" tIns="91425" rIns="91425" bIns="91425" anchor="t" anchorCtr="0">
            <a:noAutofit/>
          </a:bodyPr>
          <a:lstStyle/>
          <a:p>
            <a:pPr>
              <a:buSzPts val="1100"/>
            </a:pPr>
            <a:r>
              <a:rPr lang="en-GB" sz="3200" b="1" dirty="0">
                <a:solidFill>
                  <a:srgbClr val="F3BE29"/>
                </a:solidFill>
                <a:latin typeface="Droid Serif"/>
                <a:sym typeface="Droid Serif"/>
              </a:rPr>
              <a:t>Deployment</a:t>
            </a:r>
            <a:endParaRPr lang="en-GB" sz="2800" dirty="0">
              <a:latin typeface="Droid Serif"/>
              <a:sym typeface="Droid Serif"/>
            </a:endParaRPr>
          </a:p>
          <a:p>
            <a:endParaRPr lang="en-GB" sz="2400" dirty="0">
              <a:solidFill>
                <a:schemeClr val="bg2">
                  <a:lumMod val="75000"/>
                </a:schemeClr>
              </a:solidFill>
              <a:latin typeface="Droid Serif"/>
            </a:endParaRPr>
          </a:p>
        </p:txBody>
      </p:sp>
      <p:cxnSp>
        <p:nvCxnSpPr>
          <p:cNvPr id="8" name="Straight Arrow Connector 7">
            <a:extLst>
              <a:ext uri="{FF2B5EF4-FFF2-40B4-BE49-F238E27FC236}">
                <a16:creationId xmlns:a16="http://schemas.microsoft.com/office/drawing/2014/main" id="{E618D117-6BBD-2DB1-7563-9D9575FF02EA}"/>
              </a:ext>
            </a:extLst>
          </p:cNvPr>
          <p:cNvCxnSpPr>
            <a:cxnSpLocks/>
          </p:cNvCxnSpPr>
          <p:nvPr/>
        </p:nvCxnSpPr>
        <p:spPr>
          <a:xfrm flipV="1">
            <a:off x="13673871" y="15318184"/>
            <a:ext cx="6355181" cy="103035"/>
          </a:xfrm>
          <a:prstGeom prst="straightConnector1">
            <a:avLst/>
          </a:prstGeom>
          <a:ln w="31750">
            <a:solidFill>
              <a:srgbClr val="F3BE29"/>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5B37F0CC-7192-845F-1639-A7E3CD4F7D2C}"/>
              </a:ext>
            </a:extLst>
          </p:cNvPr>
          <p:cNvCxnSpPr>
            <a:cxnSpLocks/>
          </p:cNvCxnSpPr>
          <p:nvPr/>
        </p:nvCxnSpPr>
        <p:spPr>
          <a:xfrm flipV="1">
            <a:off x="23193478" y="10887912"/>
            <a:ext cx="5880847" cy="4101937"/>
          </a:xfrm>
          <a:prstGeom prst="straightConnector1">
            <a:avLst/>
          </a:prstGeom>
          <a:ln w="31750">
            <a:solidFill>
              <a:srgbClr val="F3BE29"/>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A86F93D3-FE36-5219-B709-E33095AD70DF}"/>
              </a:ext>
            </a:extLst>
          </p:cNvPr>
          <p:cNvCxnSpPr>
            <a:cxnSpLocks/>
          </p:cNvCxnSpPr>
          <p:nvPr/>
        </p:nvCxnSpPr>
        <p:spPr>
          <a:xfrm>
            <a:off x="31500497" y="11800933"/>
            <a:ext cx="6708526" cy="7053305"/>
          </a:xfrm>
          <a:prstGeom prst="straightConnector1">
            <a:avLst/>
          </a:prstGeom>
          <a:ln w="31750">
            <a:solidFill>
              <a:srgbClr val="F3BE29"/>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3B516999-68C2-36AD-C24B-FD8ED16B6247}"/>
              </a:ext>
            </a:extLst>
          </p:cNvPr>
          <p:cNvCxnSpPr>
            <a:cxnSpLocks/>
          </p:cNvCxnSpPr>
          <p:nvPr/>
        </p:nvCxnSpPr>
        <p:spPr>
          <a:xfrm flipV="1">
            <a:off x="39716397" y="16362740"/>
            <a:ext cx="2103136" cy="2491498"/>
          </a:xfrm>
          <a:prstGeom prst="straightConnector1">
            <a:avLst/>
          </a:prstGeom>
          <a:ln w="31750">
            <a:solidFill>
              <a:srgbClr val="F3BE29"/>
            </a:solidFill>
            <a:tailEnd type="triangle"/>
          </a:ln>
        </p:spPr>
        <p:style>
          <a:lnRef idx="2">
            <a:schemeClr val="accent1"/>
          </a:lnRef>
          <a:fillRef idx="0">
            <a:schemeClr val="accent1"/>
          </a:fillRef>
          <a:effectRef idx="1">
            <a:schemeClr val="accent1"/>
          </a:effectRef>
          <a:fontRef idx="minor">
            <a:schemeClr val="tx1"/>
          </a:fontRef>
        </p:style>
      </p:cxnSp>
      <p:pic>
        <p:nvPicPr>
          <p:cNvPr id="15" name="Picture 14" descr="A green lines on a black background&#10;&#10;Description automatically generated">
            <a:extLst>
              <a:ext uri="{FF2B5EF4-FFF2-40B4-BE49-F238E27FC236}">
                <a16:creationId xmlns:a16="http://schemas.microsoft.com/office/drawing/2014/main" id="{4A633366-0B86-183E-4714-DB589299B91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969867" y="16709615"/>
            <a:ext cx="6783345" cy="5081158"/>
          </a:xfrm>
          <a:prstGeom prst="rect">
            <a:avLst/>
          </a:prstGeom>
        </p:spPr>
      </p:pic>
      <p:pic>
        <p:nvPicPr>
          <p:cNvPr id="17" name="Picture 16" descr="A diagram of a network&#10;&#10;Description automatically generated">
            <a:extLst>
              <a:ext uri="{FF2B5EF4-FFF2-40B4-BE49-F238E27FC236}">
                <a16:creationId xmlns:a16="http://schemas.microsoft.com/office/drawing/2014/main" id="{364C32E7-8B4B-D13B-E70D-45C06A47DB4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801226" y="13951346"/>
            <a:ext cx="7200900" cy="2733675"/>
          </a:xfrm>
          <a:prstGeom prst="rect">
            <a:avLst/>
          </a:prstGeom>
        </p:spPr>
      </p:pic>
      <p:pic>
        <p:nvPicPr>
          <p:cNvPr id="20" name="Picture 19" descr="A green field with white circles&#10;&#10;Description automatically generated">
            <a:extLst>
              <a:ext uri="{FF2B5EF4-FFF2-40B4-BE49-F238E27FC236}">
                <a16:creationId xmlns:a16="http://schemas.microsoft.com/office/drawing/2014/main" id="{329C7758-9AA5-0161-FACC-C24806279A2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491076" y="16142798"/>
            <a:ext cx="9144000" cy="5067300"/>
          </a:xfrm>
          <a:prstGeom prst="rect">
            <a:avLst/>
          </a:prstGeom>
        </p:spPr>
      </p:pic>
      <p:pic>
        <p:nvPicPr>
          <p:cNvPr id="26" name="Picture 25">
            <a:extLst>
              <a:ext uri="{FF2B5EF4-FFF2-40B4-BE49-F238E27FC236}">
                <a16:creationId xmlns:a16="http://schemas.microsoft.com/office/drawing/2014/main" id="{2199C99F-5D17-7E3C-774A-C662C49B7E93}"/>
              </a:ext>
            </a:extLst>
          </p:cNvPr>
          <p:cNvPicPr>
            <a:picLocks noChangeAspect="1"/>
          </p:cNvPicPr>
          <p:nvPr/>
        </p:nvPicPr>
        <p:blipFill>
          <a:blip r:embed="rId16"/>
          <a:stretch>
            <a:fillRect/>
          </a:stretch>
        </p:blipFill>
        <p:spPr>
          <a:xfrm>
            <a:off x="18211058" y="19599377"/>
            <a:ext cx="7278116" cy="8002117"/>
          </a:xfrm>
          <a:prstGeom prst="rect">
            <a:avLst/>
          </a:prstGeom>
        </p:spPr>
      </p:pic>
      <p:pic>
        <p:nvPicPr>
          <p:cNvPr id="3080" name="Picture 8">
            <a:extLst>
              <a:ext uri="{FF2B5EF4-FFF2-40B4-BE49-F238E27FC236}">
                <a16:creationId xmlns:a16="http://schemas.microsoft.com/office/drawing/2014/main" id="{6AB3FACF-D6D6-C58B-3C23-5E3F81D382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502268" y="4582141"/>
            <a:ext cx="4769487" cy="400183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E8B0121E-7457-8501-F58C-77550232105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9459936" y="4560913"/>
            <a:ext cx="6229350" cy="4010025"/>
          </a:xfrm>
          <a:prstGeom prst="rect">
            <a:avLst/>
          </a:prstGeom>
          <a:noFill/>
          <a:extLst>
            <a:ext uri="{909E8E84-426E-40DD-AFC4-6F175D3DCCD1}">
              <a14:hiddenFill xmlns:a14="http://schemas.microsoft.com/office/drawing/2010/main">
                <a:solidFill>
                  <a:srgbClr val="FFFFFF"/>
                </a:solidFill>
              </a14:hiddenFill>
            </a:ext>
          </a:extLst>
        </p:spPr>
      </p:pic>
      <p:sp>
        <p:nvSpPr>
          <p:cNvPr id="1065" name="TextBox 1064">
            <a:extLst>
              <a:ext uri="{FF2B5EF4-FFF2-40B4-BE49-F238E27FC236}">
                <a16:creationId xmlns:a16="http://schemas.microsoft.com/office/drawing/2014/main" id="{8D5CEE00-F6B5-2D36-41E1-D77F50B5E115}"/>
              </a:ext>
            </a:extLst>
          </p:cNvPr>
          <p:cNvSpPr txBox="1"/>
          <p:nvPr/>
        </p:nvSpPr>
        <p:spPr>
          <a:xfrm>
            <a:off x="15072138" y="24713053"/>
            <a:ext cx="6343930" cy="3108543"/>
          </a:xfrm>
          <a:prstGeom prst="rect">
            <a:avLst/>
          </a:prstGeom>
          <a:noFill/>
        </p:spPr>
        <p:txBody>
          <a:bodyPr wrap="square" rtlCol="0">
            <a:spAutoFit/>
          </a:bodyPr>
          <a:lstStyle/>
          <a:p>
            <a:pPr algn="l">
              <a:buFont typeface="Arial" panose="020B0604020202020204" pitchFamily="34" charset="0"/>
              <a:buChar char="•"/>
            </a:pPr>
            <a:r>
              <a:rPr lang="en-GB" sz="2800" b="0" i="0" dirty="0">
                <a:solidFill>
                  <a:srgbClr val="242424"/>
                </a:solidFill>
                <a:effectLst/>
                <a:highlight>
                  <a:srgbClr val="FFFFFF"/>
                </a:highlight>
                <a:latin typeface="source-serif-pro"/>
              </a:rPr>
              <a:t>This usually results in deeper but narrower trees. Deeper trees can offer more flexibility to capture complex feature relationships.</a:t>
            </a:r>
          </a:p>
          <a:p>
            <a:pPr algn="l">
              <a:buFont typeface="Arial" panose="020B0604020202020204" pitchFamily="34" charset="0"/>
              <a:buChar char="•"/>
            </a:pPr>
            <a:r>
              <a:rPr lang="en-GB" sz="2800" b="0" i="0" dirty="0">
                <a:solidFill>
                  <a:srgbClr val="242424"/>
                </a:solidFill>
                <a:effectLst/>
                <a:highlight>
                  <a:srgbClr val="FFFFFF"/>
                </a:highlight>
                <a:latin typeface="source-serif-pro"/>
              </a:rPr>
              <a:t>It is generally faster compared to the level-wise approach.</a:t>
            </a:r>
          </a:p>
          <a:p>
            <a:endParaRPr lang="en-IE" sz="2800" dirty="0">
              <a:latin typeface="Droid Serif"/>
            </a:endParaRPr>
          </a:p>
        </p:txBody>
      </p:sp>
      <p:pic>
        <p:nvPicPr>
          <p:cNvPr id="3076" name="Picture 4">
            <a:extLst>
              <a:ext uri="{FF2B5EF4-FFF2-40B4-BE49-F238E27FC236}">
                <a16:creationId xmlns:a16="http://schemas.microsoft.com/office/drawing/2014/main" id="{B82EC81B-5E29-48BF-6D71-56C63C4F988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4899615" y="10200096"/>
            <a:ext cx="4548964" cy="302151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84D6BD2-11CF-7819-9943-07F658ED469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535422" y="23889943"/>
            <a:ext cx="4638675" cy="1914525"/>
          </a:xfrm>
          <a:prstGeom prst="rect">
            <a:avLst/>
          </a:prstGeom>
          <a:noFill/>
          <a:extLst>
            <a:ext uri="{909E8E84-426E-40DD-AFC4-6F175D3DCCD1}">
              <a14:hiddenFill xmlns:a14="http://schemas.microsoft.com/office/drawing/2010/main">
                <a:solidFill>
                  <a:srgbClr val="FFFFFF"/>
                </a:solidFill>
              </a14:hiddenFill>
            </a:ext>
          </a:extLst>
        </p:spPr>
      </p:pic>
      <p:pic>
        <p:nvPicPr>
          <p:cNvPr id="3081" name="Picture 3080" descr="A diagram of a football game&#10;&#10;Description automatically generated">
            <a:extLst>
              <a:ext uri="{FF2B5EF4-FFF2-40B4-BE49-F238E27FC236}">
                <a16:creationId xmlns:a16="http://schemas.microsoft.com/office/drawing/2014/main" id="{1783EFAC-11F7-2AC0-C664-003D26EBC9C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4035012" y="24048797"/>
            <a:ext cx="8224790" cy="4753929"/>
          </a:xfrm>
          <a:prstGeom prst="rect">
            <a:avLst/>
          </a:prstGeom>
        </p:spPr>
      </p:pic>
    </p:spTree>
    <p:extLst>
      <p:ext uri="{BB962C8B-B14F-4D97-AF65-F5344CB8AC3E}">
        <p14:creationId xmlns:p14="http://schemas.microsoft.com/office/powerpoint/2010/main" val="1953184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6">
            <a:extLst>
              <a:ext uri="{FF2B5EF4-FFF2-40B4-BE49-F238E27FC236}">
                <a16:creationId xmlns:a16="http://schemas.microsoft.com/office/drawing/2014/main" id="{2A907C0C-8304-A794-1B02-50EBFDCCB389}"/>
              </a:ext>
            </a:extLst>
          </p:cNvPr>
          <p:cNvPicPr>
            <a:picLocks noChangeAspect="1" noChangeArrowheads="1"/>
          </p:cNvPicPr>
          <p:nvPr/>
        </p:nvPicPr>
        <p:blipFill>
          <a:blip r:embed="rId2">
            <a:grayscl/>
            <a:alphaModFix amt="69000"/>
            <a:extLst>
              <a:ext uri="{28A0092B-C50C-407E-A947-70E740481C1C}">
                <a14:useLocalDpi xmlns:a14="http://schemas.microsoft.com/office/drawing/2010/main" val="0"/>
              </a:ext>
            </a:extLst>
          </a:blip>
          <a:srcRect/>
          <a:stretch>
            <a:fillRect/>
          </a:stretch>
        </p:blipFill>
        <p:spPr bwMode="auto">
          <a:xfrm>
            <a:off x="5365710" y="12177869"/>
            <a:ext cx="18103890" cy="7719297"/>
          </a:xfrm>
          <a:prstGeom prst="rect">
            <a:avLst/>
          </a:prstGeom>
          <a:noFill/>
          <a:effectLst>
            <a:softEdge rad="279400"/>
          </a:effectLst>
          <a:extLst>
            <a:ext uri="{909E8E84-426E-40DD-AFC4-6F175D3DCCD1}">
              <a14:hiddenFill xmlns:a14="http://schemas.microsoft.com/office/drawing/2010/main">
                <a:solidFill>
                  <a:srgbClr val="FFFFFF"/>
                </a:solidFill>
              </a14:hiddenFill>
            </a:ext>
          </a:extLst>
        </p:spPr>
      </p:pic>
      <p:pic>
        <p:nvPicPr>
          <p:cNvPr id="63" name="Picture 62">
            <a:extLst>
              <a:ext uri="{FF2B5EF4-FFF2-40B4-BE49-F238E27FC236}">
                <a16:creationId xmlns:a16="http://schemas.microsoft.com/office/drawing/2014/main" id="{7F00DC5D-7095-DDB5-FB24-C15EBD7BC25B}"/>
              </a:ext>
            </a:extLst>
          </p:cNvPr>
          <p:cNvPicPr>
            <a:picLocks noChangeAspect="1"/>
          </p:cNvPicPr>
          <p:nvPr/>
        </p:nvPicPr>
        <p:blipFill>
          <a:blip r:embed="rId3"/>
          <a:stretch>
            <a:fillRect/>
          </a:stretch>
        </p:blipFill>
        <p:spPr>
          <a:xfrm>
            <a:off x="9198631" y="9149483"/>
            <a:ext cx="4712298" cy="4610104"/>
          </a:xfrm>
          <a:prstGeom prst="rect">
            <a:avLst/>
          </a:prstGeom>
        </p:spPr>
      </p:pic>
    </p:spTree>
    <p:extLst>
      <p:ext uri="{BB962C8B-B14F-4D97-AF65-F5344CB8AC3E}">
        <p14:creationId xmlns:p14="http://schemas.microsoft.com/office/powerpoint/2010/main" val="392427216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3613</TotalTime>
  <Words>4138</Words>
  <Application>Microsoft Office PowerPoint</Application>
  <PresentationFormat>Custom</PresentationFormat>
  <Paragraphs>274</Paragraphs>
  <Slides>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vt:i4>
      </vt:variant>
    </vt:vector>
  </HeadingPairs>
  <TitlesOfParts>
    <vt:vector size="15" baseType="lpstr">
      <vt:lpstr>Aptos</vt:lpstr>
      <vt:lpstr>Aptos Display</vt:lpstr>
      <vt:lpstr>Arial</vt:lpstr>
      <vt:lpstr>Daytona</vt:lpstr>
      <vt:lpstr>Droid Serif</vt:lpstr>
      <vt:lpstr>Oswald</vt:lpstr>
      <vt:lpstr>source-serif-pro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Kavi Patak</dc:creator>
  <cp:lastModifiedBy>Kavi Patak</cp:lastModifiedBy>
  <cp:revision>17</cp:revision>
  <dcterms:created xsi:type="dcterms:W3CDTF">2024-05-09T20:25:16Z</dcterms:created>
  <dcterms:modified xsi:type="dcterms:W3CDTF">2024-05-12T21:53:55Z</dcterms:modified>
</cp:coreProperties>
</file>